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2" r:id="rId2"/>
    <p:sldId id="259" r:id="rId3"/>
    <p:sldId id="271" r:id="rId4"/>
    <p:sldId id="270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73" r:id="rId14"/>
    <p:sldId id="28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CC78676-6DC7-93D7-26C5-1334298E9AF6}" name="Flora Smith" initials="FS" userId="S::flora.smith@esa.edu.au::80321b0c-e47f-4202-a079-bbd14d5afa8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3991"/>
    <a:srgbClr val="F15E23"/>
    <a:srgbClr val="6B72AE"/>
    <a:srgbClr val="B9B9BF"/>
    <a:srgbClr val="CDCDE3"/>
    <a:srgbClr val="EBEB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33"/>
    <p:restoredTop sz="96405"/>
  </p:normalViewPr>
  <p:slideViewPr>
    <p:cSldViewPr snapToGrid="0" snapToObjects="1">
      <p:cViewPr varScale="1">
        <p:scale>
          <a:sx n="91" d="100"/>
          <a:sy n="91" d="100"/>
        </p:scale>
        <p:origin x="64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C97AD-5EE1-8547-9616-BD7AF0E10A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0D493F-B81F-0B43-B3A6-E19ED4C3F9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CAB0FA-0814-C44A-B571-360C37B4B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2B7F1-3B3E-304A-8910-0692AE196841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FCB8AE-70C6-D541-820D-6C764C59A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2EDBA3-59F9-D543-9B14-338C1403B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8DD5-04F0-CD44-8590-F3487559C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968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8DB08-B8B5-DE4E-B0CC-450AFD0C6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355D1D-82DF-6042-AA52-7D02717425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3E585D-8461-3A47-846F-1011BCC8A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2B7F1-3B3E-304A-8910-0692AE196841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C6CAD6-533D-8F47-AF71-565BF1B99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B7A3F7-93B3-6A4E-B0E9-488DCEC54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8DD5-04F0-CD44-8590-F3487559C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020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D6A5C4-8C44-B14F-8C04-9C61D3E266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0E7B6D-ADCA-B44C-97DD-38EEA3CBC3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5D71D4-D23F-B84F-9067-69C376DF7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2B7F1-3B3E-304A-8910-0692AE196841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A0C8A2-C68A-EB41-A9D4-01D3C52B2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A77BC-C71E-274C-9C46-42875EC52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8DD5-04F0-CD44-8590-F3487559C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570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30053-DEB8-5140-B7AE-F40ACA75A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BF2482-783B-4F4D-8134-6ED244A91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C9615B-8C6C-CF44-B2F7-BD05DEECC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2B7F1-3B3E-304A-8910-0692AE196841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CB8164-3B9B-C642-97D8-8A60F6B13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89D5CF-68BF-254D-8FD0-548FBC054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8DD5-04F0-CD44-8590-F3487559C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898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8DEE0-6F88-C54B-AD47-C911AB458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F59F6E-93AC-3849-9DA0-5B6BF15B2C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A5700-A3D1-DF43-82E4-78617E9DE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2B7F1-3B3E-304A-8910-0692AE196841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179787-6B7E-CE40-84E1-D3BA1AA86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D1B84F-525A-D34C-8385-FC19F8359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8DD5-04F0-CD44-8590-F3487559C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223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FB68A-CF52-8148-8635-C23763C2C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A33C46-D021-5244-BE80-A6FE73D1C1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7B1628-1DFB-A845-AD2B-D4C6849DCC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03D487-F452-8449-9A9E-3AD8FB773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2B7F1-3B3E-304A-8910-0692AE196841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AF6A63-F496-C64B-B918-A3E4459AA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D42968-B288-0940-9047-B8E7247EC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8DD5-04F0-CD44-8590-F3487559C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289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A69F2-87B8-8F47-A906-AEA98213B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07E4E4-802E-A046-BBD6-8143F5C460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6D69BE-51F4-EB47-B906-CA9E6AE904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E6B36C-C140-7046-8DB1-7F57381EC2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7B0B3E-491E-BD49-9E19-1C62A9A3E5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146CC3-0353-5045-86EE-159EDABD9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2B7F1-3B3E-304A-8910-0692AE196841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BD0486-1691-5D4F-B0B8-496F3F450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E5C484-A0B3-524F-B714-8116859DF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8DD5-04F0-CD44-8590-F3487559C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880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FD05E-DA69-A04A-8FD1-F3CB46140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184E21-3F41-C44B-88DB-9A98E8813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2B7F1-3B3E-304A-8910-0692AE196841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706A37-3336-2947-877D-34800B2E6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4E60EC-EE88-E940-93F0-867F74FD7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8DD5-04F0-CD44-8590-F3487559C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129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C9C09A-80DF-9045-AAA0-D0236C449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2B7F1-3B3E-304A-8910-0692AE196841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958DBF-66D2-2546-AA98-548AA5613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85DC2B-876D-F54B-AAD9-45FB31F3C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8DD5-04F0-CD44-8590-F3487559C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351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DF59D-321A-A046-BED9-7B79E386F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646DE7-7E33-7143-BE19-D83A6C278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1916D7-7C32-5345-9C3E-7C8D9C3E9D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67991A-A492-1648-9F14-B6308DC88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2B7F1-3B3E-304A-8910-0692AE196841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500D63-51D9-0941-B146-3921E2F64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06E67C-E678-D44C-823B-7844D3C79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8DD5-04F0-CD44-8590-F3487559C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807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F3107-AD31-0E40-BB04-2398D8FB9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B3E86E-C2B2-C64F-968E-4273904673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BCDD73-3882-AD4D-9F8B-90CB31D2A9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CF4A8A-D0AC-9242-B451-536B8A028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2B7F1-3B3E-304A-8910-0692AE196841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896CCF-CC54-FC49-94C2-EBCACEDDF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DB381E-78A1-CC49-B9AD-45BB8E38F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8DD5-04F0-CD44-8590-F3487559C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332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2315D9-6EAA-EA4D-8D2B-BDDC96C29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A571D2-253B-F24A-8A80-183A01853F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7EBBFD-EBB6-1945-8E54-5F6ED77CA2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F2B7F1-3B3E-304A-8910-0692AE196841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728189-D95A-FD44-8D2B-17BB5F9F4F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06A76A-2FE0-604F-81A8-ACC765155E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08DD5-04F0-CD44-8590-F3487559C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270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file:////Users/ajabongiorno_1/ESA%20Design/0_2023%20WIP/GiST%20She%20Did%20What%3f/PP/PNGs/GiST_Powerpoint_Dev_3010-3.pn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file:////Users/ajabongiorno_1/ESA%20Design/0_2023%20WIP/GiST%20She%20Did%20What%3f/PP/PNGs/GiST_Powerpoint_Dev_3010-7.pn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file:////Users/ajabongiorno_1/ESA%20Design/0_2023%20WIP/GiST%20She%20Did%20What%3f/PP/PNGs/GiST_Powerpoint_Dev_3010-7.pn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file:////Users/ajabongiorno_1/ESA%20Design/0_2023%20WIP/GiST%20She%20Did%20What%3f/PP/PNGs/GiST_Powerpoint_Dev_3010-7.pn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file:////Users/ajabongiorno_1/ESA%20Design/0_2023%20WIP/GiST%20She%20Did%20What%3f/PP/PNGs/GiST_Powerpoint_Dev_3010-3.pn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ajabongiorno_1/ESA%20Design/0_2023%20WIP/GiST%20She%20Did%20What%3f/PP/PNGs/GiST_Powerpoint_Dev_3010-3.pn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file:////Users/ajabongiorno_1/ESA%20Design/0_2023%20WIP/GiST%20She%20Did%20What%3f/PP/PNGs/GiST_Powerpoint_Dev_3010-7.png" TargetMode="External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file:////Users/ajabongiorno_1/ESA%20Design/0_2023%20WIP/GiST%20She%20Did%20What%3f/PP/PNGs/GiST_Powerpoint_Dev_3010-7.png" TargetMode="External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ajabongiorno_1/ESA%20Design/0_2023%20WIP/GiST%20She%20Did%20What%3f/PP/PNGs/GiST_Powerpoint_Dev_3010-7.pn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file:////Users/ajabongiorno_1/ESA%20Design/0_2023%20WIP/GiST%20She%20Did%20What%3f/PP/PNGs/GiST_Powerpoint_Dev_3010-7.pn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file:////Users/ajabongiorno_1/ESA%20Design/0_2023%20WIP/GiST%20She%20Did%20What%3f/PP/PNGs/GiST_Powerpoint_Dev_3010-7.pn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file:////Users/ajabongiorno_1/ESA%20Design/0_2023%20WIP/GiST%20She%20Did%20What%3f/PP/PNGs/GiST_Powerpoint_Dev_3010-7.pn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file:////Users/ajabongiorno_1/ESA%20Design/0_2023%20WIP/GiST%20She%20Did%20What%3f/PP/PNGs/GiST_Powerpoint_Dev_3010-7.pn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file:////Users/ajabongiorno_1/ESA%20Design/0_2023%20WIP/GiST%20She%20Did%20What%3f/PP/PNGs/GiST_Powerpoint_Dev_3010-7.png" TargetMode="External"/><Relationship Id="rId7" Type="http://schemas.openxmlformats.org/officeDocument/2006/relationships/hyperlink" Target="https://youtu.be/fBbvGHY8cbo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MZAEckUoE74" TargetMode="External"/><Relationship Id="rId5" Type="http://schemas.openxmlformats.org/officeDocument/2006/relationships/hyperlink" Target="https://www.youtube.com/watch?v=k02rionE5Xc" TargetMode="External"/><Relationship Id="rId4" Type="http://schemas.openxmlformats.org/officeDocument/2006/relationships/hyperlink" Target="https://youtu.be/Bgxp1sYdDO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r:link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6797F-7003-6647-A98E-FA92D41367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8235" y="1523999"/>
            <a:ext cx="11322424" cy="1985963"/>
          </a:xfrm>
        </p:spPr>
        <p:txBody>
          <a:bodyPr anchor="ctr" anchorCtr="1">
            <a:normAutofit/>
          </a:bodyPr>
          <a:lstStyle/>
          <a:p>
            <a:r>
              <a:rPr lang="en-US" sz="6500" b="1" dirty="0">
                <a:solidFill>
                  <a:srgbClr val="363991"/>
                </a:solidFill>
                <a:latin typeface="Helvetica" pitchFamily="2" charset="0"/>
              </a:rPr>
              <a:t>She Did What?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BA1676-E006-274F-AC49-5506B86ABE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8235" y="3602038"/>
            <a:ext cx="11322424" cy="1655762"/>
          </a:xfrm>
        </p:spPr>
        <p:txBody>
          <a:bodyPr anchor="ctr" anchorCtr="1">
            <a:normAutofit/>
          </a:bodyPr>
          <a:lstStyle/>
          <a:p>
            <a:r>
              <a:rPr lang="en-US" sz="4400" b="1" dirty="0">
                <a:solidFill>
                  <a:srgbClr val="F15E23"/>
                </a:solidFill>
                <a:latin typeface="Helvetica" pitchFamily="2" charset="0"/>
              </a:rPr>
              <a:t>Student resource pack</a:t>
            </a:r>
          </a:p>
        </p:txBody>
      </p:sp>
    </p:spTree>
    <p:extLst>
      <p:ext uri="{BB962C8B-B14F-4D97-AF65-F5344CB8AC3E}">
        <p14:creationId xmlns:p14="http://schemas.microsoft.com/office/powerpoint/2010/main" val="447156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r:link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C087769-1D04-824E-BDE9-0B8157B2F44D}"/>
              </a:ext>
            </a:extLst>
          </p:cNvPr>
          <p:cNvSpPr txBox="1">
            <a:spLocks/>
          </p:cNvSpPr>
          <p:nvPr/>
        </p:nvSpPr>
        <p:spPr>
          <a:xfrm>
            <a:off x="1869888" y="922963"/>
            <a:ext cx="8452223" cy="952499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b="1" dirty="0">
              <a:solidFill>
                <a:srgbClr val="363991"/>
              </a:solidFill>
              <a:latin typeface="Helvetica" pitchFamily="2" charset="0"/>
            </a:endParaRPr>
          </a:p>
          <a:p>
            <a:r>
              <a:rPr lang="en-US" sz="4300" b="1" dirty="0">
                <a:solidFill>
                  <a:srgbClr val="36399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4. Storyboard your video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F64CE7F-7F4E-7C49-952B-0072884BEC81}"/>
              </a:ext>
            </a:extLst>
          </p:cNvPr>
          <p:cNvSpPr txBox="1">
            <a:spLocks/>
          </p:cNvSpPr>
          <p:nvPr/>
        </p:nvSpPr>
        <p:spPr>
          <a:xfrm>
            <a:off x="2590798" y="3474103"/>
            <a:ext cx="7664825" cy="1447521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b="1" dirty="0">
              <a:solidFill>
                <a:srgbClr val="F15E23"/>
              </a:solidFill>
              <a:latin typeface="Helvetica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3C8A3F-6652-90E4-8E43-F65F9D0AEA85}"/>
              </a:ext>
            </a:extLst>
          </p:cNvPr>
          <p:cNvSpPr txBox="1"/>
          <p:nvPr/>
        </p:nvSpPr>
        <p:spPr>
          <a:xfrm>
            <a:off x="2123269" y="2227608"/>
            <a:ext cx="8772040" cy="322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90000"/>
              </a:lnSpc>
              <a:spcBef>
                <a:spcPts val="1000"/>
              </a:spcBef>
              <a:buSzPct val="100000"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15E23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  <a:sym typeface="Calibri"/>
            </a:endParaRPr>
          </a:p>
          <a:p>
            <a:pPr marL="514350" indent="-514350">
              <a:buAutoNum type="arabicPeriod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Storyboard your video using the planner available on The GiST site</a:t>
            </a:r>
          </a:p>
          <a:p>
            <a:pPr marL="514350" indent="-514350">
              <a:buAutoNum type="arabicPeriod"/>
            </a:pP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Get feedback </a:t>
            </a:r>
          </a:p>
          <a:p>
            <a:pPr marL="514350" indent="-514350">
              <a:buAutoNum type="arabicPeriod"/>
            </a:pP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Refine your storyboard</a:t>
            </a:r>
          </a:p>
          <a:p>
            <a:pPr marL="457200" indent="-457200">
              <a:buAutoNum type="arabicPeriod"/>
            </a:pPr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01537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r:link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C087769-1D04-824E-BDE9-0B8157B2F44D}"/>
              </a:ext>
            </a:extLst>
          </p:cNvPr>
          <p:cNvSpPr txBox="1">
            <a:spLocks/>
          </p:cNvSpPr>
          <p:nvPr/>
        </p:nvSpPr>
        <p:spPr>
          <a:xfrm>
            <a:off x="1869888" y="1025205"/>
            <a:ext cx="8452223" cy="952499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b="1" dirty="0">
              <a:solidFill>
                <a:srgbClr val="363991"/>
              </a:solidFill>
              <a:latin typeface="Helvetica" pitchFamily="2" charset="0"/>
            </a:endParaRPr>
          </a:p>
          <a:p>
            <a:r>
              <a:rPr lang="en-US" sz="4300" b="1" dirty="0">
                <a:solidFill>
                  <a:srgbClr val="36399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5. Create your video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3C8A3F-6652-90E4-8E43-F65F9D0AEA85}"/>
              </a:ext>
            </a:extLst>
          </p:cNvPr>
          <p:cNvSpPr txBox="1"/>
          <p:nvPr/>
        </p:nvSpPr>
        <p:spPr>
          <a:xfrm>
            <a:off x="2349794" y="1977704"/>
            <a:ext cx="90297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90000"/>
              </a:lnSpc>
              <a:spcBef>
                <a:spcPts val="1000"/>
              </a:spcBef>
              <a:buSzPct val="100000"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15E23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  <a:sym typeface="Calibri"/>
            </a:endParaRPr>
          </a:p>
          <a:p>
            <a:pPr marL="514350" indent="-514350">
              <a:buAutoNum type="arabicPeriod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Create your visual and audio content</a:t>
            </a:r>
          </a:p>
          <a:p>
            <a:pPr marL="514350" indent="-514350">
              <a:buAutoNum type="arabicPeriod"/>
            </a:pP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Use the PPT slides provided to create your opening title screen and closing credits </a:t>
            </a:r>
          </a:p>
          <a:p>
            <a:pPr marL="514350" indent="-514350">
              <a:buAutoNum type="arabicPeriod"/>
            </a:pP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Get feedback </a:t>
            </a:r>
          </a:p>
          <a:p>
            <a:pPr marL="514350" indent="-514350">
              <a:buAutoNum type="arabicPeriod"/>
            </a:pP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Edit your video</a:t>
            </a:r>
          </a:p>
          <a:p>
            <a:pPr marL="457200" indent="-457200">
              <a:buAutoNum type="arabicPeriod"/>
            </a:pPr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139974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r:link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C087769-1D04-824E-BDE9-0B8157B2F44D}"/>
              </a:ext>
            </a:extLst>
          </p:cNvPr>
          <p:cNvSpPr txBox="1">
            <a:spLocks/>
          </p:cNvSpPr>
          <p:nvPr/>
        </p:nvSpPr>
        <p:spPr>
          <a:xfrm>
            <a:off x="1869888" y="590027"/>
            <a:ext cx="8452223" cy="952499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b="1" dirty="0">
              <a:solidFill>
                <a:srgbClr val="363991"/>
              </a:solidFill>
              <a:latin typeface="Helvetica" pitchFamily="2" charset="0"/>
            </a:endParaRPr>
          </a:p>
          <a:p>
            <a:r>
              <a:rPr lang="en-US" sz="4300" b="1" dirty="0">
                <a:solidFill>
                  <a:srgbClr val="36399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6. Check your final video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3C8A3F-6652-90E4-8E43-F65F9D0AEA85}"/>
              </a:ext>
            </a:extLst>
          </p:cNvPr>
          <p:cNvSpPr txBox="1"/>
          <p:nvPr/>
        </p:nvSpPr>
        <p:spPr>
          <a:xfrm>
            <a:off x="1850181" y="1465390"/>
            <a:ext cx="9029700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We have told the story of an amazing Australian STEM woman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The video is under 3 minutes (plus 10 seconds for title and 10 seconds for credits)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We have used the title and credit slides provided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 The video is our own work and we have acknowledged all our sources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 We have permission to share all images, video, music and/or voice content 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 We have protected our privacy 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 Our teacher/parent/carer has completed the competition declaration</a:t>
            </a:r>
          </a:p>
          <a:p>
            <a:pPr marL="457200" indent="-457200">
              <a:buAutoNum type="arabicPeriod"/>
            </a:pPr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A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A7200D-F5CB-8D37-ABA7-0AAFE87F1DB0}"/>
              </a:ext>
            </a:extLst>
          </p:cNvPr>
          <p:cNvSpPr txBox="1"/>
          <p:nvPr/>
        </p:nvSpPr>
        <p:spPr>
          <a:xfrm>
            <a:off x="5398734" y="5100138"/>
            <a:ext cx="545487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36399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7. Submit! Good luck!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24460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r:link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6797F-7003-6647-A98E-FA92D41367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8235" y="1523999"/>
            <a:ext cx="11322424" cy="1985963"/>
          </a:xfrm>
        </p:spPr>
        <p:txBody>
          <a:bodyPr anchor="ctr" anchorCtr="1">
            <a:normAutofit/>
          </a:bodyPr>
          <a:lstStyle/>
          <a:p>
            <a:r>
              <a:rPr lang="en-US" sz="4000" b="1" dirty="0">
                <a:solidFill>
                  <a:srgbClr val="36399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&lt;Your video title&gt;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BA1676-E006-274F-AC49-5506B86ABE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8235" y="3602038"/>
            <a:ext cx="11322424" cy="1655762"/>
          </a:xfrm>
        </p:spPr>
        <p:txBody>
          <a:bodyPr anchor="ctr" anchorCtr="1">
            <a:normAutofit/>
          </a:bodyPr>
          <a:lstStyle/>
          <a:p>
            <a:r>
              <a:rPr lang="en-US" sz="3000" dirty="0">
                <a:solidFill>
                  <a:srgbClr val="F15E2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&lt;Your school&gt;</a:t>
            </a:r>
          </a:p>
        </p:txBody>
      </p:sp>
    </p:spTree>
    <p:extLst>
      <p:ext uri="{BB962C8B-B14F-4D97-AF65-F5344CB8AC3E}">
        <p14:creationId xmlns:p14="http://schemas.microsoft.com/office/powerpoint/2010/main" val="42239955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r:link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6797F-7003-6647-A98E-FA92D41367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8235" y="1523999"/>
            <a:ext cx="11322424" cy="1985963"/>
          </a:xfrm>
        </p:spPr>
        <p:txBody>
          <a:bodyPr anchor="ctr" anchorCtr="1">
            <a:normAutofit/>
          </a:bodyPr>
          <a:lstStyle/>
          <a:p>
            <a:r>
              <a:rPr lang="en-US" sz="4000" b="1" dirty="0">
                <a:solidFill>
                  <a:srgbClr val="36399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Credits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BA1676-E006-274F-AC49-5506B86ABE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8235" y="2853559"/>
            <a:ext cx="11322424" cy="2404241"/>
          </a:xfrm>
        </p:spPr>
        <p:txBody>
          <a:bodyPr anchor="ctr" anchorCtr="1"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This video was produced by &lt;student names, e.g. Therese H.&gt;</a:t>
            </a:r>
          </a:p>
          <a:p>
            <a:pPr marL="0" indent="0">
              <a:buNone/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We acknowledge the help and support of …</a:t>
            </a:r>
          </a:p>
          <a:p>
            <a:pPr marL="0" indent="0">
              <a:buNone/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The following resources were used in this video: </a:t>
            </a:r>
          </a:p>
          <a:p>
            <a:pPr marL="0" indent="0">
              <a:buNone/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&lt;list all third-party images, video, music and sounds with appropriate copyright acknowledgement&gt;</a:t>
            </a:r>
          </a:p>
        </p:txBody>
      </p:sp>
    </p:spTree>
    <p:extLst>
      <p:ext uri="{BB962C8B-B14F-4D97-AF65-F5344CB8AC3E}">
        <p14:creationId xmlns:p14="http://schemas.microsoft.com/office/powerpoint/2010/main" val="2236071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r:link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C087769-1D04-824E-BDE9-0B8157B2F44D}"/>
              </a:ext>
            </a:extLst>
          </p:cNvPr>
          <p:cNvSpPr txBox="1">
            <a:spLocks/>
          </p:cNvSpPr>
          <p:nvPr/>
        </p:nvSpPr>
        <p:spPr>
          <a:xfrm>
            <a:off x="1843845" y="847501"/>
            <a:ext cx="10249294" cy="1515548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363991"/>
                </a:solidFill>
                <a:latin typeface="Helvetica" pitchFamily="2" charset="0"/>
              </a:rPr>
              <a:t>Match the STEM professional to her </a:t>
            </a:r>
          </a:p>
          <a:p>
            <a:r>
              <a:rPr lang="en-US" sz="4000" b="1" dirty="0">
                <a:solidFill>
                  <a:srgbClr val="363991"/>
                </a:solidFill>
                <a:latin typeface="Helvetica" pitchFamily="2" charset="0"/>
              </a:rPr>
              <a:t>achievement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882C53-3C10-2C94-C41A-A3DD747C29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1383" y="2378892"/>
            <a:ext cx="2475586" cy="21904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AD87974-7C5C-6674-099B-0523276FAE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4241" y="2378894"/>
            <a:ext cx="2447720" cy="21780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8F8B2CB-FE75-68F3-9EF0-49497012E6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7422" y="2391256"/>
            <a:ext cx="2461614" cy="22983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7E1CDA8-E2D8-2BF7-F042-9A554AA764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74496" y="2391256"/>
            <a:ext cx="2139770" cy="217805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A9F71BB-36BD-3B83-4717-31B0B1E595DB}"/>
              </a:ext>
            </a:extLst>
          </p:cNvPr>
          <p:cNvSpPr txBox="1"/>
          <p:nvPr/>
        </p:nvSpPr>
        <p:spPr>
          <a:xfrm>
            <a:off x="2358357" y="4228189"/>
            <a:ext cx="1641929" cy="338552"/>
          </a:xfrm>
          <a:prstGeom prst="rect">
            <a:avLst/>
          </a:prstGeom>
          <a:solidFill>
            <a:srgbClr val="CDCDE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rgbClr val="363991"/>
                </a:solidFill>
                <a:effectLst/>
                <a:uFillTx/>
                <a:latin typeface="Helvetica" panose="020B0604020202020204" pitchFamily="34" charset="0"/>
                <a:ea typeface="+mj-ea"/>
                <a:cs typeface="Helvetica" panose="020B0604020202020204" pitchFamily="34" charset="0"/>
                <a:sym typeface="Calibri"/>
              </a:rPr>
              <a:t>Dr Cathy Foley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551497-09F3-18BD-B608-CF481B1E4A40}"/>
              </a:ext>
            </a:extLst>
          </p:cNvPr>
          <p:cNvSpPr txBox="1"/>
          <p:nvPr/>
        </p:nvSpPr>
        <p:spPr>
          <a:xfrm>
            <a:off x="4753500" y="4228189"/>
            <a:ext cx="1696103" cy="338552"/>
          </a:xfrm>
          <a:prstGeom prst="rect">
            <a:avLst/>
          </a:prstGeom>
          <a:solidFill>
            <a:srgbClr val="CDCDE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rgbClr val="363991"/>
                </a:solidFill>
                <a:effectLst/>
                <a:uFillTx/>
                <a:latin typeface="Helvetica" panose="020B0604020202020204" pitchFamily="34" charset="0"/>
                <a:ea typeface="+mj-ea"/>
                <a:cs typeface="Helvetica" panose="020B0604020202020204" pitchFamily="34" charset="0"/>
                <a:sym typeface="Calibri"/>
              </a:rPr>
              <a:t>Dr Rashina Hoda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1853D3-BB62-E331-F972-9B7733E6A048}"/>
              </a:ext>
            </a:extLst>
          </p:cNvPr>
          <p:cNvSpPr txBox="1"/>
          <p:nvPr/>
        </p:nvSpPr>
        <p:spPr>
          <a:xfrm>
            <a:off x="6968492" y="4228189"/>
            <a:ext cx="1641929" cy="369330"/>
          </a:xfrm>
          <a:prstGeom prst="rect">
            <a:avLst/>
          </a:prstGeom>
          <a:solidFill>
            <a:srgbClr val="CDCDE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363991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  <a:sym typeface="Calibri"/>
              </a:rPr>
              <a:t>Kirstin Banks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363991"/>
              </a:solidFill>
              <a:effectLst/>
              <a:uFillTx/>
              <a:latin typeface="Helvetica" panose="020B0604020202020204" pitchFamily="34" charset="0"/>
              <a:ea typeface="+mj-ea"/>
              <a:cs typeface="Helvetica" panose="020B0604020202020204" pitchFamily="34" charset="0"/>
              <a:sym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7B9C17-9C41-7B90-FFFF-50703BBDCB1C}"/>
              </a:ext>
            </a:extLst>
          </p:cNvPr>
          <p:cNvSpPr txBox="1"/>
          <p:nvPr/>
        </p:nvSpPr>
        <p:spPr>
          <a:xfrm>
            <a:off x="9129310" y="4228189"/>
            <a:ext cx="1641929" cy="369330"/>
          </a:xfrm>
          <a:prstGeom prst="rect">
            <a:avLst/>
          </a:prstGeom>
          <a:solidFill>
            <a:srgbClr val="CDCDE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363991"/>
                </a:solidFill>
                <a:effectLst/>
                <a:uFillTx/>
                <a:latin typeface="Helvetica" panose="020B0604020202020204" pitchFamily="34" charset="0"/>
                <a:ea typeface="+mj-ea"/>
                <a:cs typeface="Helvetica" panose="020B0604020202020204" pitchFamily="34" charset="0"/>
                <a:sym typeface="Calibri"/>
              </a:rPr>
              <a:t>Romy Mayer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DE5BC16-068B-32B8-6B6F-0337A43AE0C2}"/>
              </a:ext>
            </a:extLst>
          </p:cNvPr>
          <p:cNvSpPr txBox="1"/>
          <p:nvPr/>
        </p:nvSpPr>
        <p:spPr>
          <a:xfrm>
            <a:off x="1671383" y="4744763"/>
            <a:ext cx="2849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F15E23"/>
                </a:solidFill>
              </a:rPr>
              <a:t>Astrophysicist and</a:t>
            </a:r>
          </a:p>
          <a:p>
            <a:r>
              <a:rPr lang="en-AU" dirty="0">
                <a:solidFill>
                  <a:srgbClr val="F15E23"/>
                </a:solidFill>
              </a:rPr>
              <a:t>Science communicator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41EAA6-6BBF-0378-D26F-C6A2D9C91D1B}"/>
              </a:ext>
            </a:extLst>
          </p:cNvPr>
          <p:cNvSpPr txBox="1"/>
          <p:nvPr/>
        </p:nvSpPr>
        <p:spPr>
          <a:xfrm>
            <a:off x="4320378" y="4877391"/>
            <a:ext cx="25129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rgbClr val="F15E23"/>
                </a:solidFill>
              </a:rPr>
              <a:t>Australia’s Chief Scientist</a:t>
            </a:r>
          </a:p>
          <a:p>
            <a:endParaRPr lang="en-AU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105273C-4CDE-853E-3A1D-90D59D68F69B}"/>
              </a:ext>
            </a:extLst>
          </p:cNvPr>
          <p:cNvSpPr txBox="1"/>
          <p:nvPr/>
        </p:nvSpPr>
        <p:spPr>
          <a:xfrm>
            <a:off x="6860515" y="4831224"/>
            <a:ext cx="1857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rgbClr val="F15E23"/>
                </a:solidFill>
              </a:rPr>
              <a:t>Race car engineer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343B5D6-E421-FC03-2A26-0ABD314D6378}"/>
              </a:ext>
            </a:extLst>
          </p:cNvPr>
          <p:cNvSpPr txBox="1"/>
          <p:nvPr/>
        </p:nvSpPr>
        <p:spPr>
          <a:xfrm>
            <a:off x="8864600" y="4652430"/>
            <a:ext cx="264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F15E23"/>
                </a:solidFill>
              </a:rPr>
              <a:t>Leading researcher in human-centred AI software design</a:t>
            </a:r>
          </a:p>
        </p:txBody>
      </p:sp>
    </p:spTree>
    <p:extLst>
      <p:ext uri="{BB962C8B-B14F-4D97-AF65-F5344CB8AC3E}">
        <p14:creationId xmlns:p14="http://schemas.microsoft.com/office/powerpoint/2010/main" val="2917594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r:link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C087769-1D04-824E-BDE9-0B8157B2F44D}"/>
              </a:ext>
            </a:extLst>
          </p:cNvPr>
          <p:cNvSpPr txBox="1">
            <a:spLocks/>
          </p:cNvSpPr>
          <p:nvPr/>
        </p:nvSpPr>
        <p:spPr>
          <a:xfrm>
            <a:off x="2590798" y="1380563"/>
            <a:ext cx="7664825" cy="727637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363991"/>
                </a:solidFill>
                <a:latin typeface="Helvetica" pitchFamily="2" charset="0"/>
              </a:rPr>
              <a:t>How did you go?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882C53-3C10-2C94-C41A-A3DD747C29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1383" y="2378892"/>
            <a:ext cx="2475586" cy="21904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AD87974-7C5C-6674-099B-0523276FAE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4241" y="2378894"/>
            <a:ext cx="2447720" cy="21780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8F8B2CB-FE75-68F3-9EF0-49497012E6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7422" y="2391256"/>
            <a:ext cx="2461614" cy="22983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7E1CDA8-E2D8-2BF7-F042-9A554AA764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74496" y="2391256"/>
            <a:ext cx="2139770" cy="217805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A9F71BB-36BD-3B83-4717-31B0B1E595DB}"/>
              </a:ext>
            </a:extLst>
          </p:cNvPr>
          <p:cNvSpPr txBox="1"/>
          <p:nvPr/>
        </p:nvSpPr>
        <p:spPr>
          <a:xfrm>
            <a:off x="2358357" y="4228189"/>
            <a:ext cx="1641929" cy="338552"/>
          </a:xfrm>
          <a:prstGeom prst="rect">
            <a:avLst/>
          </a:prstGeom>
          <a:solidFill>
            <a:srgbClr val="CDCDE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rgbClr val="363991"/>
                </a:solidFill>
                <a:effectLst/>
                <a:uFillTx/>
                <a:latin typeface="Helvetica" panose="020B0604020202020204" pitchFamily="34" charset="0"/>
                <a:ea typeface="+mj-ea"/>
                <a:cs typeface="Helvetica" panose="020B0604020202020204" pitchFamily="34" charset="0"/>
                <a:sym typeface="Calibri"/>
              </a:rPr>
              <a:t>Dr Cathy Foley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551497-09F3-18BD-B608-CF481B1E4A40}"/>
              </a:ext>
            </a:extLst>
          </p:cNvPr>
          <p:cNvSpPr txBox="1"/>
          <p:nvPr/>
        </p:nvSpPr>
        <p:spPr>
          <a:xfrm>
            <a:off x="4753500" y="4228189"/>
            <a:ext cx="1696103" cy="338552"/>
          </a:xfrm>
          <a:prstGeom prst="rect">
            <a:avLst/>
          </a:prstGeom>
          <a:solidFill>
            <a:srgbClr val="CDCDE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rgbClr val="363991"/>
                </a:solidFill>
                <a:effectLst/>
                <a:uFillTx/>
                <a:latin typeface="Helvetica" panose="020B0604020202020204" pitchFamily="34" charset="0"/>
                <a:ea typeface="+mj-ea"/>
                <a:cs typeface="Helvetica" panose="020B0604020202020204" pitchFamily="34" charset="0"/>
                <a:sym typeface="Calibri"/>
              </a:rPr>
              <a:t>Dr Rashina Hoda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1853D3-BB62-E331-F972-9B7733E6A048}"/>
              </a:ext>
            </a:extLst>
          </p:cNvPr>
          <p:cNvSpPr txBox="1"/>
          <p:nvPr/>
        </p:nvSpPr>
        <p:spPr>
          <a:xfrm>
            <a:off x="6968492" y="4228189"/>
            <a:ext cx="1641929" cy="369330"/>
          </a:xfrm>
          <a:prstGeom prst="rect">
            <a:avLst/>
          </a:prstGeom>
          <a:solidFill>
            <a:srgbClr val="CDCDE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363991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  <a:sym typeface="Calibri"/>
              </a:rPr>
              <a:t>Kirstin Banks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363991"/>
              </a:solidFill>
              <a:effectLst/>
              <a:uFillTx/>
              <a:latin typeface="Helvetica" panose="020B0604020202020204" pitchFamily="34" charset="0"/>
              <a:ea typeface="+mj-ea"/>
              <a:cs typeface="Helvetica" panose="020B0604020202020204" pitchFamily="34" charset="0"/>
              <a:sym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7B9C17-9C41-7B90-FFFF-50703BBDCB1C}"/>
              </a:ext>
            </a:extLst>
          </p:cNvPr>
          <p:cNvSpPr txBox="1"/>
          <p:nvPr/>
        </p:nvSpPr>
        <p:spPr>
          <a:xfrm>
            <a:off x="9129310" y="4228189"/>
            <a:ext cx="1641929" cy="369330"/>
          </a:xfrm>
          <a:prstGeom prst="rect">
            <a:avLst/>
          </a:prstGeom>
          <a:solidFill>
            <a:srgbClr val="CDCDE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363991"/>
                </a:solidFill>
                <a:effectLst/>
                <a:uFillTx/>
                <a:latin typeface="Helvetica" panose="020B0604020202020204" pitchFamily="34" charset="0"/>
                <a:ea typeface="+mj-ea"/>
                <a:cs typeface="Helvetica" panose="020B0604020202020204" pitchFamily="34" charset="0"/>
                <a:sym typeface="Calibri"/>
              </a:rPr>
              <a:t>Romy Mayer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DE5BC16-068B-32B8-6B6F-0337A43AE0C2}"/>
              </a:ext>
            </a:extLst>
          </p:cNvPr>
          <p:cNvSpPr txBox="1"/>
          <p:nvPr/>
        </p:nvSpPr>
        <p:spPr>
          <a:xfrm>
            <a:off x="1671383" y="4723673"/>
            <a:ext cx="2849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F15E23"/>
                </a:solidFill>
              </a:rPr>
              <a:t>Australia’s Chief Scientist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41EAA6-6BBF-0378-D26F-C6A2D9C91D1B}"/>
              </a:ext>
            </a:extLst>
          </p:cNvPr>
          <p:cNvSpPr txBox="1"/>
          <p:nvPr/>
        </p:nvSpPr>
        <p:spPr>
          <a:xfrm>
            <a:off x="4320379" y="4754554"/>
            <a:ext cx="22328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F15E23"/>
                </a:solidFill>
              </a:rPr>
              <a:t>Leading researcher in human-centred AI software design</a:t>
            </a:r>
          </a:p>
          <a:p>
            <a:endParaRPr lang="en-AU" dirty="0">
              <a:solidFill>
                <a:srgbClr val="F15E23"/>
              </a:solidFill>
            </a:endParaRPr>
          </a:p>
          <a:p>
            <a:endParaRPr lang="en-AU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105273C-4CDE-853E-3A1D-90D59D68F69B}"/>
              </a:ext>
            </a:extLst>
          </p:cNvPr>
          <p:cNvSpPr txBox="1"/>
          <p:nvPr/>
        </p:nvSpPr>
        <p:spPr>
          <a:xfrm>
            <a:off x="6870520" y="4771343"/>
            <a:ext cx="21397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F15E23"/>
                </a:solidFill>
              </a:rPr>
              <a:t>Astrophysicist and </a:t>
            </a:r>
          </a:p>
          <a:p>
            <a:r>
              <a:rPr lang="en-AU" dirty="0">
                <a:solidFill>
                  <a:srgbClr val="F15E23"/>
                </a:solidFill>
              </a:rPr>
              <a:t>Science communicator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343B5D6-E421-FC03-2A26-0ABD314D6378}"/>
              </a:ext>
            </a:extLst>
          </p:cNvPr>
          <p:cNvSpPr txBox="1"/>
          <p:nvPr/>
        </p:nvSpPr>
        <p:spPr>
          <a:xfrm>
            <a:off x="8864600" y="4772546"/>
            <a:ext cx="264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F15E23"/>
                </a:solidFill>
              </a:rPr>
              <a:t>Race car engineer</a:t>
            </a:r>
          </a:p>
        </p:txBody>
      </p:sp>
    </p:spTree>
    <p:extLst>
      <p:ext uri="{BB962C8B-B14F-4D97-AF65-F5344CB8AC3E}">
        <p14:creationId xmlns:p14="http://schemas.microsoft.com/office/powerpoint/2010/main" val="1506959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r:link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C087769-1D04-824E-BDE9-0B8157B2F44D}"/>
              </a:ext>
            </a:extLst>
          </p:cNvPr>
          <p:cNvSpPr txBox="1">
            <a:spLocks/>
          </p:cNvSpPr>
          <p:nvPr/>
        </p:nvSpPr>
        <p:spPr>
          <a:xfrm>
            <a:off x="1542677" y="884795"/>
            <a:ext cx="8579223" cy="867337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363991"/>
                </a:solidFill>
                <a:latin typeface="Helvetica" pitchFamily="2" charset="0"/>
              </a:rPr>
              <a:t>The untold stories of women in STEM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F64CE7F-7F4E-7C49-952B-0072884BEC81}"/>
              </a:ext>
            </a:extLst>
          </p:cNvPr>
          <p:cNvSpPr txBox="1">
            <a:spLocks/>
          </p:cNvSpPr>
          <p:nvPr/>
        </p:nvSpPr>
        <p:spPr>
          <a:xfrm>
            <a:off x="1806388" y="2512695"/>
            <a:ext cx="2153024" cy="551816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solidFill>
                  <a:srgbClr val="F15E23"/>
                </a:solidFill>
                <a:latin typeface="Helvetica" pitchFamily="2" charset="0"/>
              </a:rPr>
              <a:t>Quick poll: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542731-31A7-D149-421A-8109DC98354E}"/>
              </a:ext>
            </a:extLst>
          </p:cNvPr>
          <p:cNvSpPr txBox="1"/>
          <p:nvPr/>
        </p:nvSpPr>
        <p:spPr>
          <a:xfrm>
            <a:off x="4096124" y="2463801"/>
            <a:ext cx="680047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36399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Who can think of an amazing female Australian STEM expert – and describe what she achieved?  </a:t>
            </a:r>
          </a:p>
          <a:p>
            <a:endParaRPr lang="en-A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2E4EEA-4513-5531-F7D7-410F277C4F99}"/>
              </a:ext>
            </a:extLst>
          </p:cNvPr>
          <p:cNvSpPr txBox="1"/>
          <p:nvPr/>
        </p:nvSpPr>
        <p:spPr>
          <a:xfrm>
            <a:off x="1806388" y="3428893"/>
            <a:ext cx="9245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How did you go? If you couldn’t think of many women, you’re not alone.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Let’s change that! 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Who inspires you? It’s time to share her story with the world. </a:t>
            </a:r>
          </a:p>
          <a:p>
            <a:endParaRPr lang="en-A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8B759C-10B8-BEDE-A4A5-54A48C8BD6BC}"/>
              </a:ext>
            </a:extLst>
          </p:cNvPr>
          <p:cNvSpPr txBox="1"/>
          <p:nvPr/>
        </p:nvSpPr>
        <p:spPr>
          <a:xfrm>
            <a:off x="1943100" y="1695451"/>
            <a:ext cx="81788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Australian women are doing amazing, world-changing work in STEM</a:t>
            </a:r>
          </a:p>
          <a:p>
            <a:pPr marL="0" indent="0">
              <a:buNone/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BUT their stories often go untold …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37875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r:link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C087769-1D04-824E-BDE9-0B8157B2F44D}"/>
              </a:ext>
            </a:extLst>
          </p:cNvPr>
          <p:cNvSpPr txBox="1">
            <a:spLocks/>
          </p:cNvSpPr>
          <p:nvPr/>
        </p:nvSpPr>
        <p:spPr>
          <a:xfrm>
            <a:off x="2006600" y="1638300"/>
            <a:ext cx="7664825" cy="1985963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5400" b="1" dirty="0">
              <a:solidFill>
                <a:srgbClr val="363991"/>
              </a:solidFill>
              <a:latin typeface="Helvetica" pitchFamily="2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F64CE7F-7F4E-7C49-952B-0072884BEC81}"/>
              </a:ext>
            </a:extLst>
          </p:cNvPr>
          <p:cNvSpPr txBox="1">
            <a:spLocks/>
          </p:cNvSpPr>
          <p:nvPr/>
        </p:nvSpPr>
        <p:spPr>
          <a:xfrm>
            <a:off x="2006599" y="977901"/>
            <a:ext cx="7664825" cy="800099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F15E23"/>
                </a:solidFill>
                <a:latin typeface="Helvetica" pitchFamily="2" charset="0"/>
              </a:rPr>
              <a:t>Your task: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B37102-EF7F-8F9B-3D40-55ADB47311B8}"/>
              </a:ext>
            </a:extLst>
          </p:cNvPr>
          <p:cNvSpPr txBox="1"/>
          <p:nvPr/>
        </p:nvSpPr>
        <p:spPr>
          <a:xfrm>
            <a:off x="2006600" y="2095500"/>
            <a:ext cx="867410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 Create a 3-minute video outlining the accomplishments of an Australian woman in STEM. </a:t>
            </a:r>
          </a:p>
          <a:p>
            <a:pPr marL="342900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 Use your creativity and amazing production skills to make the video engaging for Australian students. </a:t>
            </a:r>
            <a:b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 Publish/send your video and be in the running to win cash for you – and for your school! 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37240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r:link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C087769-1D04-824E-BDE9-0B8157B2F44D}"/>
              </a:ext>
            </a:extLst>
          </p:cNvPr>
          <p:cNvSpPr txBox="1">
            <a:spLocks/>
          </p:cNvSpPr>
          <p:nvPr/>
        </p:nvSpPr>
        <p:spPr>
          <a:xfrm>
            <a:off x="1739900" y="774701"/>
            <a:ext cx="8515723" cy="1854199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363991"/>
                </a:solidFill>
                <a:latin typeface="Helvetica" pitchFamily="2" charset="0"/>
              </a:rPr>
              <a:t>Getting Started</a:t>
            </a:r>
          </a:p>
          <a:p>
            <a:r>
              <a:rPr lang="en-US" sz="4000" b="1" dirty="0">
                <a:solidFill>
                  <a:srgbClr val="363991"/>
                </a:solidFill>
                <a:latin typeface="Helvetica" pitchFamily="2" charset="0"/>
              </a:rPr>
              <a:t>1. Choose a STEM professional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F64CE7F-7F4E-7C49-952B-0072884BEC81}"/>
              </a:ext>
            </a:extLst>
          </p:cNvPr>
          <p:cNvSpPr txBox="1">
            <a:spLocks/>
          </p:cNvSpPr>
          <p:nvPr/>
        </p:nvSpPr>
        <p:spPr>
          <a:xfrm>
            <a:off x="2623243" y="3423222"/>
            <a:ext cx="7664825" cy="1447521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b="1" dirty="0">
              <a:solidFill>
                <a:srgbClr val="F15E23"/>
              </a:solidFill>
              <a:latin typeface="Helvetica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B305A5-209E-C7A4-F0A7-2007465E51E4}"/>
              </a:ext>
            </a:extLst>
          </p:cNvPr>
          <p:cNvSpPr txBox="1"/>
          <p:nvPr/>
        </p:nvSpPr>
        <p:spPr>
          <a:xfrm>
            <a:off x="1847850" y="2355197"/>
            <a:ext cx="84963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One of the biggest challenges will be choosing a woman to focus on! Here are some ideas to get you started … </a:t>
            </a:r>
          </a:p>
          <a:p>
            <a:endParaRPr lang="en-AU" dirty="0"/>
          </a:p>
        </p:txBody>
      </p:sp>
      <p:sp>
        <p:nvSpPr>
          <p:cNvPr id="3" name="Овал 22">
            <a:extLst>
              <a:ext uri="{FF2B5EF4-FFF2-40B4-BE49-F238E27FC236}">
                <a16:creationId xmlns:a16="http://schemas.microsoft.com/office/drawing/2014/main" id="{705591E0-0EDD-F5AD-982F-3C5F03964736}"/>
              </a:ext>
            </a:extLst>
          </p:cNvPr>
          <p:cNvSpPr/>
          <p:nvPr/>
        </p:nvSpPr>
        <p:spPr>
          <a:xfrm>
            <a:off x="1295131" y="3146157"/>
            <a:ext cx="2548274" cy="1146379"/>
          </a:xfrm>
          <a:prstGeom prst="ellipse">
            <a:avLst/>
          </a:prstGeom>
          <a:solidFill>
            <a:srgbClr val="6B72AE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19" rIns="45719" bIns="45719" numCol="1" anchor="ctr">
            <a:noAutofit/>
          </a:bodyPr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en-AU" dirty="0"/>
              <a:t>She went to your school</a:t>
            </a:r>
            <a:endParaRPr dirty="0"/>
          </a:p>
        </p:txBody>
      </p:sp>
      <p:sp>
        <p:nvSpPr>
          <p:cNvPr id="5" name="Овал 22">
            <a:extLst>
              <a:ext uri="{FF2B5EF4-FFF2-40B4-BE49-F238E27FC236}">
                <a16:creationId xmlns:a16="http://schemas.microsoft.com/office/drawing/2014/main" id="{544153D2-4E05-1CB1-C0BC-013A6A6FD7DC}"/>
              </a:ext>
            </a:extLst>
          </p:cNvPr>
          <p:cNvSpPr/>
          <p:nvPr/>
        </p:nvSpPr>
        <p:spPr>
          <a:xfrm>
            <a:off x="2777614" y="4363060"/>
            <a:ext cx="2548274" cy="1280525"/>
          </a:xfrm>
          <a:prstGeom prst="ellipse">
            <a:avLst/>
          </a:prstGeom>
          <a:solidFill>
            <a:srgbClr val="6B72AE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19" rIns="45719" bIns="45719" numCol="1" anchor="ctr">
            <a:noAutofit/>
          </a:bodyPr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en-AU" dirty="0"/>
              <a:t>She works at an institution near you</a:t>
            </a:r>
            <a:endParaRPr dirty="0"/>
          </a:p>
        </p:txBody>
      </p:sp>
      <p:sp>
        <p:nvSpPr>
          <p:cNvPr id="9" name="Овал 22">
            <a:extLst>
              <a:ext uri="{FF2B5EF4-FFF2-40B4-BE49-F238E27FC236}">
                <a16:creationId xmlns:a16="http://schemas.microsoft.com/office/drawing/2014/main" id="{C21055A7-8ABB-9946-AAF1-1B5E38119EAE}"/>
              </a:ext>
            </a:extLst>
          </p:cNvPr>
          <p:cNvSpPr/>
          <p:nvPr/>
        </p:nvSpPr>
        <p:spPr>
          <a:xfrm>
            <a:off x="4661831" y="3175038"/>
            <a:ext cx="2548274" cy="1188022"/>
          </a:xfrm>
          <a:prstGeom prst="ellipse">
            <a:avLst/>
          </a:prstGeom>
          <a:solidFill>
            <a:srgbClr val="6B72AE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19" rIns="45719" bIns="45719" numCol="1" anchor="ctr">
            <a:noAutofit/>
          </a:bodyPr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en-AU" dirty="0"/>
              <a:t>She’s someone you know</a:t>
            </a:r>
            <a:endParaRPr dirty="0"/>
          </a:p>
        </p:txBody>
      </p:sp>
      <p:sp>
        <p:nvSpPr>
          <p:cNvPr id="10" name="Овал 22">
            <a:extLst>
              <a:ext uri="{FF2B5EF4-FFF2-40B4-BE49-F238E27FC236}">
                <a16:creationId xmlns:a16="http://schemas.microsoft.com/office/drawing/2014/main" id="{ED7F142A-554D-151A-CDAB-439CE7F5E859}"/>
              </a:ext>
            </a:extLst>
          </p:cNvPr>
          <p:cNvSpPr/>
          <p:nvPr/>
        </p:nvSpPr>
        <p:spPr>
          <a:xfrm>
            <a:off x="6345182" y="4446200"/>
            <a:ext cx="2548274" cy="1306644"/>
          </a:xfrm>
          <a:prstGeom prst="ellipse">
            <a:avLst/>
          </a:prstGeom>
          <a:solidFill>
            <a:srgbClr val="6B72AE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19" rIns="45719" bIns="45719" numCol="1" anchor="ctr">
            <a:noAutofit/>
          </a:bodyPr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en-AU" dirty="0"/>
              <a:t>She won an award</a:t>
            </a:r>
            <a:endParaRPr dirty="0"/>
          </a:p>
        </p:txBody>
      </p:sp>
      <p:sp>
        <p:nvSpPr>
          <p:cNvPr id="11" name="Овал 22">
            <a:extLst>
              <a:ext uri="{FF2B5EF4-FFF2-40B4-BE49-F238E27FC236}">
                <a16:creationId xmlns:a16="http://schemas.microsoft.com/office/drawing/2014/main" id="{F1606182-0FDE-9E69-E3B6-E55AABBDD400}"/>
              </a:ext>
            </a:extLst>
          </p:cNvPr>
          <p:cNvSpPr/>
          <p:nvPr/>
        </p:nvSpPr>
        <p:spPr>
          <a:xfrm>
            <a:off x="8028532" y="3017854"/>
            <a:ext cx="2548274" cy="1447520"/>
          </a:xfrm>
          <a:prstGeom prst="ellipse">
            <a:avLst/>
          </a:prstGeom>
          <a:solidFill>
            <a:srgbClr val="6B72AE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19" rIns="45719" bIns="45719" numCol="1" anchor="ctr">
            <a:noAutofit/>
          </a:bodyPr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en-AU" dirty="0"/>
              <a:t>She invented something amazing that changed your life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21447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r:link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C087769-1D04-824E-BDE9-0B8157B2F44D}"/>
              </a:ext>
            </a:extLst>
          </p:cNvPr>
          <p:cNvSpPr txBox="1">
            <a:spLocks/>
          </p:cNvSpPr>
          <p:nvPr/>
        </p:nvSpPr>
        <p:spPr>
          <a:xfrm>
            <a:off x="1869888" y="1066801"/>
            <a:ext cx="8452223" cy="952499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363991"/>
                </a:solidFill>
                <a:latin typeface="Helvetica" pitchFamily="2" charset="0"/>
              </a:rPr>
              <a:t>STEM expert selection Q&amp;A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F64CE7F-7F4E-7C49-952B-0072884BEC81}"/>
              </a:ext>
            </a:extLst>
          </p:cNvPr>
          <p:cNvSpPr txBox="1">
            <a:spLocks/>
          </p:cNvSpPr>
          <p:nvPr/>
        </p:nvSpPr>
        <p:spPr>
          <a:xfrm>
            <a:off x="2590798" y="3474103"/>
            <a:ext cx="7664825" cy="1447521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b="1" dirty="0">
              <a:solidFill>
                <a:srgbClr val="F15E23"/>
              </a:solidFill>
              <a:latin typeface="Helvetica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3C8A3F-6652-90E4-8E43-F65F9D0AEA85}"/>
              </a:ext>
            </a:extLst>
          </p:cNvPr>
          <p:cNvSpPr txBox="1"/>
          <p:nvPr/>
        </p:nvSpPr>
        <p:spPr>
          <a:xfrm>
            <a:off x="1854200" y="1879600"/>
            <a:ext cx="90297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15E2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Does she have to be famous? 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No. But maybe your profile will make her famous! </a:t>
            </a:r>
          </a:p>
          <a:p>
            <a:r>
              <a:rPr lang="en-US" sz="2000" b="1" dirty="0">
                <a:solidFill>
                  <a:srgbClr val="F15E2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Does she have to be alive? 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No. You can profile any Australian woman. </a:t>
            </a:r>
          </a:p>
          <a:p>
            <a:r>
              <a:rPr lang="en-US" sz="2000" b="1" dirty="0">
                <a:solidFill>
                  <a:srgbClr val="F15E2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Does she have to be born in Australia</a:t>
            </a:r>
            <a:r>
              <a:rPr lang="en-US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? 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No, she just needs to be living and working in Australia. </a:t>
            </a:r>
          </a:p>
          <a:p>
            <a:r>
              <a:rPr lang="en-US" sz="2000" b="1" dirty="0">
                <a:solidFill>
                  <a:srgbClr val="F15E2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Does she have to be an academic? 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No, she just needs to be achieving in a STEM field – and that includes professions such as architecture, mining, defense, aeronautics and ecology. </a:t>
            </a:r>
          </a:p>
          <a:p>
            <a:r>
              <a:rPr lang="en-US" sz="2000" b="1" dirty="0">
                <a:solidFill>
                  <a:srgbClr val="F15E2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What if we can’t decide? 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Why not shortlist some women and research to see who has a great story – then create that profile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91492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r:link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C087769-1D04-824E-BDE9-0B8157B2F44D}"/>
              </a:ext>
            </a:extLst>
          </p:cNvPr>
          <p:cNvSpPr txBox="1">
            <a:spLocks/>
          </p:cNvSpPr>
          <p:nvPr/>
        </p:nvSpPr>
        <p:spPr>
          <a:xfrm>
            <a:off x="1881997" y="1158264"/>
            <a:ext cx="8452223" cy="952499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363991"/>
                </a:solidFill>
                <a:latin typeface="Helvetica" pitchFamily="2" charset="0"/>
              </a:rPr>
              <a:t>2. Research your STEM expert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F64CE7F-7F4E-7C49-952B-0072884BEC81}"/>
              </a:ext>
            </a:extLst>
          </p:cNvPr>
          <p:cNvSpPr txBox="1">
            <a:spLocks/>
          </p:cNvSpPr>
          <p:nvPr/>
        </p:nvSpPr>
        <p:spPr>
          <a:xfrm>
            <a:off x="2590798" y="3474103"/>
            <a:ext cx="7664825" cy="1447521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b="1" dirty="0">
              <a:solidFill>
                <a:srgbClr val="F15E23"/>
              </a:solidFill>
              <a:latin typeface="Helvetica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3C8A3F-6652-90E4-8E43-F65F9D0AEA85}"/>
              </a:ext>
            </a:extLst>
          </p:cNvPr>
          <p:cNvSpPr txBox="1"/>
          <p:nvPr/>
        </p:nvSpPr>
        <p:spPr>
          <a:xfrm>
            <a:off x="1857780" y="1981872"/>
            <a:ext cx="90297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3000" dirty="0">
                <a:solidFill>
                  <a:srgbClr val="F15E2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You will need to find out … </a:t>
            </a: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Her story – what was her background? What were her aspirations? What led her to pursue her current career? </a:t>
            </a:r>
          </a:p>
          <a:p>
            <a:pPr marL="457200" indent="-457200">
              <a:buAutoNum type="arabicPeriod"/>
            </a:pP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Her achievements – what did she do and why does it matter? </a:t>
            </a:r>
          </a:p>
          <a:p>
            <a:endParaRPr lang="en-AU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BED036D-4A11-46FC-CC5B-B29A6FE50C3B}"/>
              </a:ext>
            </a:extLst>
          </p:cNvPr>
          <p:cNvSpPr/>
          <p:nvPr/>
        </p:nvSpPr>
        <p:spPr>
          <a:xfrm>
            <a:off x="5152934" y="4037110"/>
            <a:ext cx="5416827" cy="1861004"/>
          </a:xfrm>
          <a:prstGeom prst="ellipse">
            <a:avLst/>
          </a:prstGeom>
          <a:solidFill>
            <a:srgbClr val="6B72AE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" panose="020B0604020202020204" pitchFamily="34" charset="0"/>
                <a:ea typeface="+mj-ea"/>
                <a:cs typeface="Helvetica" panose="020B0604020202020204" pitchFamily="34" charset="0"/>
                <a:sym typeface="Calibri"/>
              </a:rPr>
              <a:t>Note: Inspiration can be personal. Don’t be afraid to share why you personally find her story inspiring! </a:t>
            </a:r>
          </a:p>
        </p:txBody>
      </p:sp>
    </p:spTree>
    <p:extLst>
      <p:ext uri="{BB962C8B-B14F-4D97-AF65-F5344CB8AC3E}">
        <p14:creationId xmlns:p14="http://schemas.microsoft.com/office/powerpoint/2010/main" val="3438065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r:link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C087769-1D04-824E-BDE9-0B8157B2F44D}"/>
              </a:ext>
            </a:extLst>
          </p:cNvPr>
          <p:cNvSpPr txBox="1">
            <a:spLocks/>
          </p:cNvSpPr>
          <p:nvPr/>
        </p:nvSpPr>
        <p:spPr>
          <a:xfrm>
            <a:off x="1869888" y="993056"/>
            <a:ext cx="8452223" cy="952499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b="1" dirty="0">
              <a:solidFill>
                <a:srgbClr val="363991"/>
              </a:solidFill>
              <a:latin typeface="Helvetica" pitchFamily="2" charset="0"/>
            </a:endParaRPr>
          </a:p>
          <a:p>
            <a:r>
              <a:rPr lang="en-US" sz="4300" b="1" dirty="0">
                <a:solidFill>
                  <a:srgbClr val="36399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3. </a:t>
            </a:r>
            <a:r>
              <a:rPr kumimoji="0" lang="en-US" sz="4300" b="1" i="0" u="none" strike="noStrike" kern="0" cap="none" spc="0" normalizeH="0" baseline="0" noProof="0" dirty="0">
                <a:ln>
                  <a:noFill/>
                </a:ln>
                <a:solidFill>
                  <a:srgbClr val="363791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  <a:sym typeface="Calibri Light"/>
              </a:rPr>
              <a:t>Plan your video design approach </a:t>
            </a:r>
            <a:endParaRPr lang="en-US" sz="4300" b="1" dirty="0">
              <a:solidFill>
                <a:srgbClr val="36399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F64CE7F-7F4E-7C49-952B-0072884BEC81}"/>
              </a:ext>
            </a:extLst>
          </p:cNvPr>
          <p:cNvSpPr txBox="1">
            <a:spLocks/>
          </p:cNvSpPr>
          <p:nvPr/>
        </p:nvSpPr>
        <p:spPr>
          <a:xfrm>
            <a:off x="2590798" y="3474103"/>
            <a:ext cx="7664825" cy="1447521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b="1" dirty="0">
              <a:solidFill>
                <a:srgbClr val="F15E23"/>
              </a:solidFill>
              <a:latin typeface="Helvetica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3C8A3F-6652-90E4-8E43-F65F9D0AEA85}"/>
              </a:ext>
            </a:extLst>
          </p:cNvPr>
          <p:cNvSpPr txBox="1"/>
          <p:nvPr/>
        </p:nvSpPr>
        <p:spPr>
          <a:xfrm>
            <a:off x="1581150" y="1920155"/>
            <a:ext cx="9607550" cy="4753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90000"/>
              </a:lnSpc>
              <a:spcBef>
                <a:spcPts val="1000"/>
              </a:spcBef>
              <a:buSzPct val="100000"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F15E23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  <a:sym typeface="Calibri"/>
              </a:rPr>
              <a:t>How will you tell your story? You have lots of options.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15E23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  <a:sym typeface="Calibri"/>
            </a:endParaRPr>
          </a:p>
          <a:p>
            <a:pPr marL="914400" lvl="1" indent="-457200">
              <a:lnSpc>
                <a:spcPct val="90000"/>
              </a:lnSpc>
              <a:spcBef>
                <a:spcPts val="1000"/>
              </a:spcBef>
              <a:buSzPct val="100000"/>
              <a:buAutoNum type="arabicPeriod"/>
              <a:defRPr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Use still images, effects and a voiceover:  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  <a:hlinkClick r:id="rId4"/>
              </a:rPr>
              <a:t>https://youtu.be/Bgxp1sYdDOk</a:t>
            </a: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914400" lvl="1" indent="-457200">
              <a:lnSpc>
                <a:spcPct val="90000"/>
              </a:lnSpc>
              <a:spcBef>
                <a:spcPts val="1000"/>
              </a:spcBef>
              <a:buSzPct val="100000"/>
              <a:buAutoNum type="arabicPeriod"/>
              <a:defRPr/>
            </a:pPr>
            <a:r>
              <a:rPr lang="en-GB" sz="2400" dirty="0">
                <a:latin typeface="Helvetica" panose="020B0604020202020204" pitchFamily="34" charset="0"/>
                <a:cs typeface="Helvetica" panose="020B0604020202020204" pitchFamily="34" charset="0"/>
              </a:rPr>
              <a:t>Use animation and voiceover: </a:t>
            </a:r>
            <a:r>
              <a:rPr lang="en-GB" sz="2400" dirty="0">
                <a:latin typeface="Helvetica" panose="020B0604020202020204" pitchFamily="34" charset="0"/>
                <a:cs typeface="Helvetica" panose="020B0604020202020204" pitchFamily="34" charset="0"/>
                <a:hlinkClick r:id="rId5"/>
              </a:rPr>
              <a:t>https://youtu.be/k02rionE5Xc</a:t>
            </a:r>
            <a:endParaRPr lang="en-GB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914400" lvl="1" indent="-457200">
              <a:lnSpc>
                <a:spcPct val="90000"/>
              </a:lnSpc>
              <a:spcBef>
                <a:spcPts val="1000"/>
              </a:spcBef>
              <a:buSzPct val="100000"/>
              <a:buFontTx/>
              <a:buAutoNum type="arabicPeriod"/>
              <a:defRPr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Use live action (this could be a direct interview or using actors): 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  <a:hlinkClick r:id="rId6"/>
              </a:rPr>
              <a:t>https://youtu.be/MZAEckUoE74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  <a:p>
            <a:pPr marL="914400" lvl="1" indent="-457200">
              <a:lnSpc>
                <a:spcPct val="90000"/>
              </a:lnSpc>
              <a:spcBef>
                <a:spcPts val="1000"/>
              </a:spcBef>
              <a:buSzPct val="100000"/>
              <a:buFontTx/>
              <a:buAutoNum type="arabicPeriod"/>
              <a:defRPr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Use a combination of the above! 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  <a:hlinkClick r:id="rId7"/>
              </a:rPr>
              <a:t>https://youtu.be/fBbvGHY8cbo</a:t>
            </a: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914400" lvl="1" indent="-457200">
              <a:lnSpc>
                <a:spcPct val="90000"/>
              </a:lnSpc>
              <a:spcBef>
                <a:spcPts val="1000"/>
              </a:spcBef>
              <a:buSzPct val="100000"/>
              <a:buAutoNum type="arabicPeriod"/>
              <a:defRPr/>
            </a:pPr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buAutoNum type="arabicPeriod"/>
            </a:pPr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271368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1484</TotalTime>
  <Words>755</Words>
  <Application>Microsoft Office PowerPoint</Application>
  <PresentationFormat>Widescreen</PresentationFormat>
  <Paragraphs>99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Courier New</vt:lpstr>
      <vt:lpstr>Helvetica</vt:lpstr>
      <vt:lpstr>Wingdings</vt:lpstr>
      <vt:lpstr>Office Theme</vt:lpstr>
      <vt:lpstr>She Did What?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&lt;Your video title&gt;</vt:lpstr>
      <vt:lpstr>Credits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Dan O'Donnelll</dc:creator>
  <cp:lastModifiedBy>Flora Smith</cp:lastModifiedBy>
  <cp:revision>7</cp:revision>
  <dcterms:created xsi:type="dcterms:W3CDTF">2023-10-30T01:18:48Z</dcterms:created>
  <dcterms:modified xsi:type="dcterms:W3CDTF">2023-11-13T00:21:12Z</dcterms:modified>
</cp:coreProperties>
</file>