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5_A5EFD7DC.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1" r:id="rId5"/>
    <p:sldId id="258" r:id="rId6"/>
    <p:sldId id="263" r:id="rId7"/>
    <p:sldId id="262" r:id="rId8"/>
    <p:sldId id="265" r:id="rId9"/>
    <p:sldId id="269" r:id="rId10"/>
    <p:sldId id="270" r:id="rId11"/>
    <p:sldId id="271" r:id="rId12"/>
    <p:sldId id="272" r:id="rId13"/>
    <p:sldId id="295" r:id="rId14"/>
    <p:sldId id="277" r:id="rId15"/>
    <p:sldId id="278" r:id="rId16"/>
    <p:sldId id="280" r:id="rId17"/>
    <p:sldId id="292" r:id="rId18"/>
    <p:sldId id="293" r:id="rId19"/>
    <p:sldId id="283" r:id="rId20"/>
    <p:sldId id="286" r:id="rId21"/>
    <p:sldId id="296" r:id="rId22"/>
    <p:sldId id="285" r:id="rId23"/>
    <p:sldId id="287" r:id="rId24"/>
    <p:sldId id="290"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CC7D03-B209-46E2-8A77-067E330B818F}">
          <p14:sldIdLst>
            <p14:sldId id="261"/>
            <p14:sldId id="258"/>
            <p14:sldId id="263"/>
            <p14:sldId id="262"/>
            <p14:sldId id="265"/>
            <p14:sldId id="269"/>
            <p14:sldId id="270"/>
            <p14:sldId id="271"/>
            <p14:sldId id="272"/>
            <p14:sldId id="295"/>
            <p14:sldId id="277"/>
            <p14:sldId id="278"/>
            <p14:sldId id="280"/>
            <p14:sldId id="292"/>
            <p14:sldId id="293"/>
            <p14:sldId id="283"/>
            <p14:sldId id="286"/>
            <p14:sldId id="296"/>
            <p14:sldId id="285"/>
            <p14:sldId id="287"/>
            <p14:sldId id="290"/>
            <p14:sldId id="2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48EB5E-71D3-5038-C7A3-54CF589B65FD}" name="Michelle Hamill" initials="MH" userId="S::michelle.hamill@esa.edu.au::270ec5ef-3e48-4885-8a49-287b48beda51" providerId="AD"/>
  <p188:author id="{0CC78676-6DC7-93D7-26C5-1334298E9AF6}" name="Flora Smith" initials="FS" userId="S::flora.smith@esa.edu.au::80321b0c-e47f-4202-a079-bbd14d5afa8e" providerId="AD"/>
  <p188:author id="{56BA1AA6-06BB-DDC5-2EE3-94184B316E3E}" name="Michelle Hamill" initials="MH" userId="S::Michelle.Hamill@esa.edu.au::270ec5ef-3e48-4885-8a49-287b48beda51" providerId="AD"/>
  <p188:author id="{FCE9CBF0-7F53-E513-C510-8D8DE7300DD7}" name="Jill Wilson" initials="JW" userId="S::Jill.Wilson@esa.edu.au::a7644458-0050-430d-bd8c-6d92910d5695" providerId="AD"/>
  <p188:author id="{92D011FB-E587-8D1F-64AA-2EC6A225EA05}" name="Martine Power" initials="MP" userId="S::Martine.Power@esa.edu.au::f3410e55-3c0b-475c-b0b5-72038337e5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3991"/>
    <a:srgbClr val="6B72AE"/>
    <a:srgbClr val="C2FCF4"/>
    <a:srgbClr val="F15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285D3-18CD-C4D5-7287-9703B75B3013}" v="40" dt="2024-07-08T00:06:57.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36" autoAdjust="0"/>
  </p:normalViewPr>
  <p:slideViewPr>
    <p:cSldViewPr snapToGrid="0">
      <p:cViewPr varScale="1">
        <p:scale>
          <a:sx n="55" d="100"/>
          <a:sy n="55" d="100"/>
        </p:scale>
        <p:origin x="14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Power" userId="f3410e55-3c0b-475c-b0b5-72038337e5c9" providerId="ADAL" clId="{601BD3B2-8DE9-4702-B52A-03FF42EE977F}"/>
    <pc:docChg chg="undo custSel addSld delSld modSld modSection">
      <pc:chgData name="Martine Power" userId="f3410e55-3c0b-475c-b0b5-72038337e5c9" providerId="ADAL" clId="{601BD3B2-8DE9-4702-B52A-03FF42EE977F}" dt="2024-04-12T00:31:35.463" v="1250" actId="20577"/>
      <pc:docMkLst>
        <pc:docMk/>
      </pc:docMkLst>
      <pc:sldChg chg="modNotesTx">
        <pc:chgData name="Martine Power" userId="f3410e55-3c0b-475c-b0b5-72038337e5c9" providerId="ADAL" clId="{601BD3B2-8DE9-4702-B52A-03FF42EE977F}" dt="2024-04-11T05:47:10.738" v="25" actId="20577"/>
        <pc:sldMkLst>
          <pc:docMk/>
          <pc:sldMk cId="3946651960" sldId="258"/>
        </pc:sldMkLst>
      </pc:sldChg>
      <pc:sldChg chg="modSp mod modNotesTx">
        <pc:chgData name="Martine Power" userId="f3410e55-3c0b-475c-b0b5-72038337e5c9" providerId="ADAL" clId="{601BD3B2-8DE9-4702-B52A-03FF42EE977F}" dt="2024-04-11T23:32:58.572" v="138" actId="20577"/>
        <pc:sldMkLst>
          <pc:docMk/>
          <pc:sldMk cId="2315581115" sldId="267"/>
        </pc:sldMkLst>
        <pc:spChg chg="mod">
          <ac:chgData name="Martine Power" userId="f3410e55-3c0b-475c-b0b5-72038337e5c9" providerId="ADAL" clId="{601BD3B2-8DE9-4702-B52A-03FF42EE977F}" dt="2024-04-11T23:32:12.112" v="130" actId="113"/>
          <ac:spMkLst>
            <pc:docMk/>
            <pc:sldMk cId="2315581115" sldId="267"/>
            <ac:spMk id="7" creationId="{7E314178-E48E-7C18-0ACC-F5260DE5E76C}"/>
          </ac:spMkLst>
        </pc:spChg>
        <pc:spChg chg="mod">
          <ac:chgData name="Martine Power" userId="f3410e55-3c0b-475c-b0b5-72038337e5c9" providerId="ADAL" clId="{601BD3B2-8DE9-4702-B52A-03FF42EE977F}" dt="2024-04-11T23:32:04.531" v="129" actId="113"/>
          <ac:spMkLst>
            <pc:docMk/>
            <pc:sldMk cId="2315581115" sldId="267"/>
            <ac:spMk id="8" creationId="{545DEEAF-54B1-A563-D434-52E092B63EF9}"/>
          </ac:spMkLst>
        </pc:spChg>
        <pc:spChg chg="mod">
          <ac:chgData name="Martine Power" userId="f3410e55-3c0b-475c-b0b5-72038337e5c9" providerId="ADAL" clId="{601BD3B2-8DE9-4702-B52A-03FF42EE977F}" dt="2024-04-11T23:32:55.081" v="137" actId="20577"/>
          <ac:spMkLst>
            <pc:docMk/>
            <pc:sldMk cId="2315581115" sldId="267"/>
            <ac:spMk id="11" creationId="{20EDC811-068F-8FD2-56D8-187115C1D62E}"/>
          </ac:spMkLst>
        </pc:spChg>
      </pc:sldChg>
      <pc:sldChg chg="modSp mod modNotesTx">
        <pc:chgData name="Martine Power" userId="f3410e55-3c0b-475c-b0b5-72038337e5c9" providerId="ADAL" clId="{601BD3B2-8DE9-4702-B52A-03FF42EE977F}" dt="2024-04-11T23:30:35.962" v="128" actId="20577"/>
        <pc:sldMkLst>
          <pc:docMk/>
          <pc:sldMk cId="3832815004" sldId="270"/>
        </pc:sldMkLst>
        <pc:spChg chg="mod">
          <ac:chgData name="Martine Power" userId="f3410e55-3c0b-475c-b0b5-72038337e5c9" providerId="ADAL" clId="{601BD3B2-8DE9-4702-B52A-03FF42EE977F}" dt="2024-04-11T23:29:52.293" v="73" actId="20577"/>
          <ac:spMkLst>
            <pc:docMk/>
            <pc:sldMk cId="3832815004" sldId="270"/>
            <ac:spMk id="4" creationId="{7CD5CDFD-B605-9E45-AF3C-E212E2702EC9}"/>
          </ac:spMkLst>
        </pc:spChg>
      </pc:sldChg>
      <pc:sldChg chg="modSp mod">
        <pc:chgData name="Martine Power" userId="f3410e55-3c0b-475c-b0b5-72038337e5c9" providerId="ADAL" clId="{601BD3B2-8DE9-4702-B52A-03FF42EE977F}" dt="2024-04-11T23:35:07.909" v="222" actId="20577"/>
        <pc:sldMkLst>
          <pc:docMk/>
          <pc:sldMk cId="3802210834" sldId="272"/>
        </pc:sldMkLst>
        <pc:spChg chg="mod">
          <ac:chgData name="Martine Power" userId="f3410e55-3c0b-475c-b0b5-72038337e5c9" providerId="ADAL" clId="{601BD3B2-8DE9-4702-B52A-03FF42EE977F}" dt="2024-04-11T23:35:07.909" v="222" actId="20577"/>
          <ac:spMkLst>
            <pc:docMk/>
            <pc:sldMk cId="3802210834" sldId="272"/>
            <ac:spMk id="4" creationId="{7CD5CDFD-B605-9E45-AF3C-E212E2702EC9}"/>
          </ac:spMkLst>
        </pc:spChg>
      </pc:sldChg>
      <pc:sldChg chg="modSp mod modNotesTx">
        <pc:chgData name="Martine Power" userId="f3410e55-3c0b-475c-b0b5-72038337e5c9" providerId="ADAL" clId="{601BD3B2-8DE9-4702-B52A-03FF42EE977F}" dt="2024-04-11T23:37:58.182" v="293" actId="20577"/>
        <pc:sldMkLst>
          <pc:docMk/>
          <pc:sldMk cId="2783959004" sldId="277"/>
        </pc:sldMkLst>
        <pc:spChg chg="mod">
          <ac:chgData name="Martine Power" userId="f3410e55-3c0b-475c-b0b5-72038337e5c9" providerId="ADAL" clId="{601BD3B2-8DE9-4702-B52A-03FF42EE977F}" dt="2024-04-11T23:35:59.142" v="228" actId="313"/>
          <ac:spMkLst>
            <pc:docMk/>
            <pc:sldMk cId="2783959004" sldId="277"/>
            <ac:spMk id="4" creationId="{7CD5CDFD-B605-9E45-AF3C-E212E2702EC9}"/>
          </ac:spMkLst>
        </pc:spChg>
      </pc:sldChg>
      <pc:sldChg chg="modNotesTx">
        <pc:chgData name="Martine Power" userId="f3410e55-3c0b-475c-b0b5-72038337e5c9" providerId="ADAL" clId="{601BD3B2-8DE9-4702-B52A-03FF42EE977F}" dt="2024-04-11T23:55:38.935" v="438" actId="20577"/>
        <pc:sldMkLst>
          <pc:docMk/>
          <pc:sldMk cId="2334929924" sldId="278"/>
        </pc:sldMkLst>
      </pc:sldChg>
      <pc:sldChg chg="modNotesTx">
        <pc:chgData name="Martine Power" userId="f3410e55-3c0b-475c-b0b5-72038337e5c9" providerId="ADAL" clId="{601BD3B2-8DE9-4702-B52A-03FF42EE977F}" dt="2024-04-12T00:08:05.757" v="666" actId="20577"/>
        <pc:sldMkLst>
          <pc:docMk/>
          <pc:sldMk cId="3193752734" sldId="283"/>
        </pc:sldMkLst>
      </pc:sldChg>
      <pc:sldChg chg="modSp mod modNotesTx">
        <pc:chgData name="Martine Power" userId="f3410e55-3c0b-475c-b0b5-72038337e5c9" providerId="ADAL" clId="{601BD3B2-8DE9-4702-B52A-03FF42EE977F}" dt="2024-04-12T00:28:25.760" v="1120" actId="20577"/>
        <pc:sldMkLst>
          <pc:docMk/>
          <pc:sldMk cId="4011999687" sldId="285"/>
        </pc:sldMkLst>
        <pc:spChg chg="mod">
          <ac:chgData name="Martine Power" userId="f3410e55-3c0b-475c-b0b5-72038337e5c9" providerId="ADAL" clId="{601BD3B2-8DE9-4702-B52A-03FF42EE977F}" dt="2024-04-12T00:27:10.473" v="1087" actId="113"/>
          <ac:spMkLst>
            <pc:docMk/>
            <pc:sldMk cId="4011999687" sldId="285"/>
            <ac:spMk id="4" creationId="{CC6A0531-498F-D57A-1B56-976869567BAE}"/>
          </ac:spMkLst>
        </pc:spChg>
        <pc:spChg chg="mod">
          <ac:chgData name="Martine Power" userId="f3410e55-3c0b-475c-b0b5-72038337e5c9" providerId="ADAL" clId="{601BD3B2-8DE9-4702-B52A-03FF42EE977F}" dt="2024-04-12T00:28:25.760" v="1120" actId="20577"/>
          <ac:spMkLst>
            <pc:docMk/>
            <pc:sldMk cId="4011999687" sldId="285"/>
            <ac:spMk id="6" creationId="{C99F8D7B-6B5F-5A43-96DB-E40C2C121BF7}"/>
          </ac:spMkLst>
        </pc:spChg>
      </pc:sldChg>
      <pc:sldChg chg="modSp mod">
        <pc:chgData name="Martine Power" userId="f3410e55-3c0b-475c-b0b5-72038337e5c9" providerId="ADAL" clId="{601BD3B2-8DE9-4702-B52A-03FF42EE977F}" dt="2024-04-12T00:09:42.425" v="689" actId="20577"/>
        <pc:sldMkLst>
          <pc:docMk/>
          <pc:sldMk cId="1911255371" sldId="286"/>
        </pc:sldMkLst>
        <pc:spChg chg="mod">
          <ac:chgData name="Martine Power" userId="f3410e55-3c0b-475c-b0b5-72038337e5c9" providerId="ADAL" clId="{601BD3B2-8DE9-4702-B52A-03FF42EE977F}" dt="2024-04-12T00:09:42.425" v="689" actId="20577"/>
          <ac:spMkLst>
            <pc:docMk/>
            <pc:sldMk cId="1911255371" sldId="286"/>
            <ac:spMk id="3" creationId="{D8D1E88D-4C60-EC2D-BAF0-7D94C4913930}"/>
          </ac:spMkLst>
        </pc:spChg>
      </pc:sldChg>
      <pc:sldChg chg="modSp mod">
        <pc:chgData name="Martine Power" userId="f3410e55-3c0b-475c-b0b5-72038337e5c9" providerId="ADAL" clId="{601BD3B2-8DE9-4702-B52A-03FF42EE977F}" dt="2024-04-12T00:28:46.691" v="1140" actId="20577"/>
        <pc:sldMkLst>
          <pc:docMk/>
          <pc:sldMk cId="66223978" sldId="287"/>
        </pc:sldMkLst>
        <pc:spChg chg="mod">
          <ac:chgData name="Martine Power" userId="f3410e55-3c0b-475c-b0b5-72038337e5c9" providerId="ADAL" clId="{601BD3B2-8DE9-4702-B52A-03FF42EE977F}" dt="2024-04-12T00:28:46.691" v="1140" actId="20577"/>
          <ac:spMkLst>
            <pc:docMk/>
            <pc:sldMk cId="66223978" sldId="287"/>
            <ac:spMk id="5" creationId="{78BB5376-1F0D-61B1-D416-43B9A3B50790}"/>
          </ac:spMkLst>
        </pc:spChg>
      </pc:sldChg>
      <pc:sldChg chg="modSp mod">
        <pc:chgData name="Martine Power" userId="f3410e55-3c0b-475c-b0b5-72038337e5c9" providerId="ADAL" clId="{601BD3B2-8DE9-4702-B52A-03FF42EE977F}" dt="2024-04-12T00:31:35.463" v="1250" actId="20577"/>
        <pc:sldMkLst>
          <pc:docMk/>
          <pc:sldMk cId="592029004" sldId="289"/>
        </pc:sldMkLst>
        <pc:spChg chg="mod">
          <ac:chgData name="Martine Power" userId="f3410e55-3c0b-475c-b0b5-72038337e5c9" providerId="ADAL" clId="{601BD3B2-8DE9-4702-B52A-03FF42EE977F}" dt="2024-04-12T00:31:35.463" v="1250" actId="20577"/>
          <ac:spMkLst>
            <pc:docMk/>
            <pc:sldMk cId="592029004" sldId="289"/>
            <ac:spMk id="3" creationId="{80E2F3A9-D04F-356C-4EA0-EFC25C5E98B4}"/>
          </ac:spMkLst>
        </pc:spChg>
      </pc:sldChg>
      <pc:sldChg chg="modSp mod modNotesTx">
        <pc:chgData name="Martine Power" userId="f3410e55-3c0b-475c-b0b5-72038337e5c9" providerId="ADAL" clId="{601BD3B2-8DE9-4702-B52A-03FF42EE977F}" dt="2024-04-12T00:31:00.086" v="1237" actId="20577"/>
        <pc:sldMkLst>
          <pc:docMk/>
          <pc:sldMk cId="182865392" sldId="290"/>
        </pc:sldMkLst>
        <pc:spChg chg="mod">
          <ac:chgData name="Martine Power" userId="f3410e55-3c0b-475c-b0b5-72038337e5c9" providerId="ADAL" clId="{601BD3B2-8DE9-4702-B52A-03FF42EE977F}" dt="2024-04-12T00:29:53.779" v="1142" actId="255"/>
          <ac:spMkLst>
            <pc:docMk/>
            <pc:sldMk cId="182865392" sldId="290"/>
            <ac:spMk id="3" creationId="{3ECAD8C3-2313-A9FA-1D4F-11D0F5F4C612}"/>
          </ac:spMkLst>
        </pc:spChg>
      </pc:sldChg>
      <pc:sldChg chg="modNotesTx">
        <pc:chgData name="Martine Power" userId="f3410e55-3c0b-475c-b0b5-72038337e5c9" providerId="ADAL" clId="{601BD3B2-8DE9-4702-B52A-03FF42EE977F}" dt="2024-04-11T23:58:32.149" v="496" actId="20577"/>
        <pc:sldMkLst>
          <pc:docMk/>
          <pc:sldMk cId="1448326969" sldId="292"/>
        </pc:sldMkLst>
      </pc:sldChg>
      <pc:sldChg chg="modSp mod">
        <pc:chgData name="Martine Power" userId="f3410e55-3c0b-475c-b0b5-72038337e5c9" providerId="ADAL" clId="{601BD3B2-8DE9-4702-B52A-03FF42EE977F}" dt="2024-04-12T00:05:28.382" v="529" actId="207"/>
        <pc:sldMkLst>
          <pc:docMk/>
          <pc:sldMk cId="2530804324" sldId="293"/>
        </pc:sldMkLst>
        <pc:spChg chg="ord">
          <ac:chgData name="Martine Power" userId="f3410e55-3c0b-475c-b0b5-72038337e5c9" providerId="ADAL" clId="{601BD3B2-8DE9-4702-B52A-03FF42EE977F}" dt="2024-04-12T00:02:25.487" v="497" actId="167"/>
          <ac:spMkLst>
            <pc:docMk/>
            <pc:sldMk cId="2530804324" sldId="293"/>
            <ac:spMk id="2" creationId="{B6F0D33E-A87A-02F5-C0CB-23251A042389}"/>
          </ac:spMkLst>
        </pc:spChg>
        <pc:spChg chg="mod">
          <ac:chgData name="Martine Power" userId="f3410e55-3c0b-475c-b0b5-72038337e5c9" providerId="ADAL" clId="{601BD3B2-8DE9-4702-B52A-03FF42EE977F}" dt="2024-04-12T00:05:28.382" v="529" actId="207"/>
          <ac:spMkLst>
            <pc:docMk/>
            <pc:sldMk cId="2530804324" sldId="293"/>
            <ac:spMk id="5" creationId="{168A7A2B-E4D6-4638-923A-4A59609A875D}"/>
          </ac:spMkLst>
        </pc:spChg>
      </pc:sldChg>
      <pc:sldChg chg="new del">
        <pc:chgData name="Martine Power" userId="f3410e55-3c0b-475c-b0b5-72038337e5c9" providerId="ADAL" clId="{601BD3B2-8DE9-4702-B52A-03FF42EE977F}" dt="2024-04-12T00:11:22.484" v="691" actId="680"/>
        <pc:sldMkLst>
          <pc:docMk/>
          <pc:sldMk cId="2704618464" sldId="294"/>
        </pc:sldMkLst>
      </pc:sldChg>
      <pc:sldChg chg="modSp add mod setBg modNotesTx">
        <pc:chgData name="Martine Power" userId="f3410e55-3c0b-475c-b0b5-72038337e5c9" providerId="ADAL" clId="{601BD3B2-8DE9-4702-B52A-03FF42EE977F}" dt="2024-04-12T00:28:21.519" v="1119" actId="20577"/>
        <pc:sldMkLst>
          <pc:docMk/>
          <pc:sldMk cId="3613244932" sldId="294"/>
        </pc:sldMkLst>
        <pc:spChg chg="mod">
          <ac:chgData name="Martine Power" userId="f3410e55-3c0b-475c-b0b5-72038337e5c9" providerId="ADAL" clId="{601BD3B2-8DE9-4702-B52A-03FF42EE977F}" dt="2024-04-12T00:28:21.519" v="1119" actId="20577"/>
          <ac:spMkLst>
            <pc:docMk/>
            <pc:sldMk cId="3613244932" sldId="294"/>
            <ac:spMk id="6" creationId="{C99F8D7B-6B5F-5A43-96DB-E40C2C121BF7}"/>
          </ac:spMkLst>
        </pc:spChg>
      </pc:sldChg>
    </pc:docChg>
  </pc:docChgLst>
  <pc:docChgLst>
    <pc:chgData name="Michelle Hamill" userId="S::michelle.hamill@esa.edu.au::270ec5ef-3e48-4885-8a49-287b48beda51" providerId="AD" clId="Web-{AAFB3EBA-FE29-EC1F-BC95-1B1F158BD0D0}"/>
    <pc:docChg chg="addSld delSld modSection">
      <pc:chgData name="Michelle Hamill" userId="S::michelle.hamill@esa.edu.au::270ec5ef-3e48-4885-8a49-287b48beda51" providerId="AD" clId="Web-{AAFB3EBA-FE29-EC1F-BC95-1B1F158BD0D0}" dt="2024-06-13T05:13:33.890" v="1"/>
      <pc:docMkLst>
        <pc:docMk/>
      </pc:docMkLst>
      <pc:sldChg chg="new del">
        <pc:chgData name="Michelle Hamill" userId="S::michelle.hamill@esa.edu.au::270ec5ef-3e48-4885-8a49-287b48beda51" providerId="AD" clId="Web-{AAFB3EBA-FE29-EC1F-BC95-1B1F158BD0D0}" dt="2024-06-13T05:13:33.890" v="1"/>
        <pc:sldMkLst>
          <pc:docMk/>
          <pc:sldMk cId="3550236794" sldId="295"/>
        </pc:sldMkLst>
      </pc:sldChg>
    </pc:docChg>
  </pc:docChgLst>
  <pc:docChgLst>
    <pc:chgData name="Michelle Hamill" userId="S::michelle.hamill@esa.edu.au::270ec5ef-3e48-4885-8a49-287b48beda51" providerId="AD" clId="Web-{46F1DB45-9F7A-77E6-0617-8D2089924988}"/>
    <pc:docChg chg="mod">
      <pc:chgData name="Michelle Hamill" userId="S::michelle.hamill@esa.edu.au::270ec5ef-3e48-4885-8a49-287b48beda51" providerId="AD" clId="Web-{46F1DB45-9F7A-77E6-0617-8D2089924988}" dt="2024-07-02T05:37:31.668" v="1"/>
      <pc:docMkLst>
        <pc:docMk/>
      </pc:docMkLst>
      <pc:sldChg chg="modCm">
        <pc:chgData name="Michelle Hamill" userId="S::michelle.hamill@esa.edu.au::270ec5ef-3e48-4885-8a49-287b48beda51" providerId="AD" clId="Web-{46F1DB45-9F7A-77E6-0617-8D2089924988}" dt="2024-07-02T05:37:31.668" v="1"/>
        <pc:sldMkLst>
          <pc:docMk/>
          <pc:sldMk cId="2783959004" sldId="277"/>
        </pc:sldMkLst>
        <pc:extLst>
          <p:ext xmlns:p="http://schemas.openxmlformats.org/presentationml/2006/main" uri="{D6D511B9-2390-475A-947B-AFAB55BFBCF1}">
            <pc226:cmChg xmlns:pc226="http://schemas.microsoft.com/office/powerpoint/2022/06/main/command" chg="">
              <pc226:chgData name="Michelle Hamill" userId="S::michelle.hamill@esa.edu.au::270ec5ef-3e48-4885-8a49-287b48beda51" providerId="AD" clId="Web-{46F1DB45-9F7A-77E6-0617-8D2089924988}" dt="2024-07-02T05:37:31.668" v="1"/>
              <pc2:cmMkLst xmlns:pc2="http://schemas.microsoft.com/office/powerpoint/2019/9/main/command">
                <pc:docMk/>
                <pc:sldMk cId="2783959004" sldId="277"/>
                <pc2:cmMk id="{4113980B-CA32-42AC-AF17-5C2627C2E899}"/>
              </pc2:cmMkLst>
              <pc226:cmRplyChg chg="add">
                <pc226:chgData name="Michelle Hamill" userId="S::michelle.hamill@esa.edu.au::270ec5ef-3e48-4885-8a49-287b48beda51" providerId="AD" clId="Web-{46F1DB45-9F7A-77E6-0617-8D2089924988}" dt="2024-07-02T05:37:31.668" v="1"/>
                <pc2:cmRplyMkLst xmlns:pc2="http://schemas.microsoft.com/office/powerpoint/2019/9/main/command">
                  <pc:docMk/>
                  <pc:sldMk cId="2783959004" sldId="277"/>
                  <pc2:cmMk id="{4113980B-CA32-42AC-AF17-5C2627C2E899}"/>
                  <pc2:cmRplyMk id="{71DC1432-B7DD-4903-895D-1CDD8A2FCDF9}"/>
                </pc2:cmRplyMkLst>
              </pc226:cmRplyChg>
            </pc226:cmChg>
          </p:ext>
        </pc:extLst>
      </pc:sldChg>
    </pc:docChg>
  </pc:docChgLst>
  <pc:docChgLst>
    <pc:chgData name="Flora Smith" userId="S::flora.smith@esa.edu.au::80321b0c-e47f-4202-a079-bbd14d5afa8e" providerId="AD" clId="Web-{8A5285D3-18CD-C4D5-7287-9703B75B3013}"/>
    <pc:docChg chg="addSld delSld modSld sldOrd modSection">
      <pc:chgData name="Flora Smith" userId="S::flora.smith@esa.edu.au::80321b0c-e47f-4202-a079-bbd14d5afa8e" providerId="AD" clId="Web-{8A5285D3-18CD-C4D5-7287-9703B75B3013}" dt="2024-07-08T00:06:57.381" v="36" actId="14100"/>
      <pc:docMkLst>
        <pc:docMk/>
      </pc:docMkLst>
      <pc:sldChg chg="delSp modSp modCm">
        <pc:chgData name="Flora Smith" userId="S::flora.smith@esa.edu.au::80321b0c-e47f-4202-a079-bbd14d5afa8e" providerId="AD" clId="Web-{8A5285D3-18CD-C4D5-7287-9703B75B3013}" dt="2024-07-08T00:04:19.189" v="11" actId="14100"/>
        <pc:sldMkLst>
          <pc:docMk/>
          <pc:sldMk cId="2783959004" sldId="277"/>
        </pc:sldMkLst>
        <pc:spChg chg="mod">
          <ac:chgData name="Flora Smith" userId="S::flora.smith@esa.edu.au::80321b0c-e47f-4202-a079-bbd14d5afa8e" providerId="AD" clId="Web-{8A5285D3-18CD-C4D5-7287-9703B75B3013}" dt="2024-07-08T00:04:19.189" v="11" actId="14100"/>
          <ac:spMkLst>
            <pc:docMk/>
            <pc:sldMk cId="2783959004" sldId="277"/>
            <ac:spMk id="4" creationId="{7CD5CDFD-B605-9E45-AF3C-E212E2702EC9}"/>
          </ac:spMkLst>
        </pc:spChg>
        <pc:spChg chg="del mod">
          <ac:chgData name="Flora Smith" userId="S::flora.smith@esa.edu.au::80321b0c-e47f-4202-a079-bbd14d5afa8e" providerId="AD" clId="Web-{8A5285D3-18CD-C4D5-7287-9703B75B3013}" dt="2024-07-08T00:04:11.361" v="10"/>
          <ac:spMkLst>
            <pc:docMk/>
            <pc:sldMk cId="2783959004" sldId="277"/>
            <ac:spMk id="6" creationId="{C99F8D7B-6B5F-5A43-96DB-E40C2C121BF7}"/>
          </ac:spMkLst>
        </pc:spChg>
        <pc:extLst>
          <p:ext xmlns:p="http://schemas.openxmlformats.org/presentationml/2006/main" uri="{D6D511B9-2390-475A-947B-AFAB55BFBCF1}">
            <pc226:cmChg xmlns:pc226="http://schemas.microsoft.com/office/powerpoint/2022/06/main/command" chg="">
              <pc226:chgData name="Flora Smith" userId="S::flora.smith@esa.edu.au::80321b0c-e47f-4202-a079-bbd14d5afa8e" providerId="AD" clId="Web-{8A5285D3-18CD-C4D5-7287-9703B75B3013}" dt="2024-07-08T00:04:10.720" v="9"/>
              <pc2:cmMkLst xmlns:pc2="http://schemas.microsoft.com/office/powerpoint/2019/9/main/command">
                <pc:docMk/>
                <pc:sldMk cId="2783959004" sldId="277"/>
                <pc2:cmMk id="{4113980B-CA32-42AC-AF17-5C2627C2E899}"/>
              </pc2:cmMkLst>
              <pc226:cmRplyChg chg="add">
                <pc226:chgData name="Flora Smith" userId="S::flora.smith@esa.edu.au::80321b0c-e47f-4202-a079-bbd14d5afa8e" providerId="AD" clId="Web-{8A5285D3-18CD-C4D5-7287-9703B75B3013}" dt="2024-07-08T00:04:10.720" v="9"/>
                <pc2:cmRplyMkLst xmlns:pc2="http://schemas.microsoft.com/office/powerpoint/2019/9/main/command">
                  <pc:docMk/>
                  <pc:sldMk cId="2783959004" sldId="277"/>
                  <pc2:cmMk id="{4113980B-CA32-42AC-AF17-5C2627C2E899}"/>
                  <pc2:cmRplyMk id="{EC0621A8-5DF6-4897-83AC-9FE879DDECBF}"/>
                </pc2:cmRplyMkLst>
              </pc226:cmRplyChg>
            </pc226:cmChg>
          </p:ext>
        </pc:extLst>
      </pc:sldChg>
      <pc:sldChg chg="delSp modSp">
        <pc:chgData name="Flora Smith" userId="S::flora.smith@esa.edu.au::80321b0c-e47f-4202-a079-bbd14d5afa8e" providerId="AD" clId="Web-{8A5285D3-18CD-C4D5-7287-9703B75B3013}" dt="2024-07-08T00:06:14.771" v="34"/>
        <pc:sldMkLst>
          <pc:docMk/>
          <pc:sldMk cId="4011999687" sldId="285"/>
        </pc:sldMkLst>
        <pc:spChg chg="del mod">
          <ac:chgData name="Flora Smith" userId="S::flora.smith@esa.edu.au::80321b0c-e47f-4202-a079-bbd14d5afa8e" providerId="AD" clId="Web-{8A5285D3-18CD-C4D5-7287-9703B75B3013}" dt="2024-07-08T00:06:14.771" v="34"/>
          <ac:spMkLst>
            <pc:docMk/>
            <pc:sldMk cId="4011999687" sldId="285"/>
            <ac:spMk id="6" creationId="{C99F8D7B-6B5F-5A43-96DB-E40C2C121BF7}"/>
          </ac:spMkLst>
        </pc:spChg>
      </pc:sldChg>
      <pc:sldChg chg="modSp">
        <pc:chgData name="Flora Smith" userId="S::flora.smith@esa.edu.au::80321b0c-e47f-4202-a079-bbd14d5afa8e" providerId="AD" clId="Web-{8A5285D3-18CD-C4D5-7287-9703B75B3013}" dt="2024-07-08T00:05:21.941" v="23" actId="14100"/>
        <pc:sldMkLst>
          <pc:docMk/>
          <pc:sldMk cId="1911255371" sldId="286"/>
        </pc:sldMkLst>
        <pc:spChg chg="mod">
          <ac:chgData name="Flora Smith" userId="S::flora.smith@esa.edu.au::80321b0c-e47f-4202-a079-bbd14d5afa8e" providerId="AD" clId="Web-{8A5285D3-18CD-C4D5-7287-9703B75B3013}" dt="2024-07-08T00:05:21.941" v="23" actId="14100"/>
          <ac:spMkLst>
            <pc:docMk/>
            <pc:sldMk cId="1911255371" sldId="286"/>
            <ac:spMk id="2" creationId="{873096CE-88C3-E921-4B74-685103B5A337}"/>
          </ac:spMkLst>
        </pc:spChg>
      </pc:sldChg>
      <pc:sldChg chg="modSp">
        <pc:chgData name="Flora Smith" userId="S::flora.smith@esa.edu.au::80321b0c-e47f-4202-a079-bbd14d5afa8e" providerId="AD" clId="Web-{8A5285D3-18CD-C4D5-7287-9703B75B3013}" dt="2024-07-08T00:06:46.975" v="35"/>
        <pc:sldMkLst>
          <pc:docMk/>
          <pc:sldMk cId="66223978" sldId="287"/>
        </pc:sldMkLst>
        <pc:spChg chg="mod">
          <ac:chgData name="Flora Smith" userId="S::flora.smith@esa.edu.au::80321b0c-e47f-4202-a079-bbd14d5afa8e" providerId="AD" clId="Web-{8A5285D3-18CD-C4D5-7287-9703B75B3013}" dt="2024-07-08T00:06:46.975" v="35"/>
          <ac:spMkLst>
            <pc:docMk/>
            <pc:sldMk cId="66223978" sldId="287"/>
            <ac:spMk id="5" creationId="{78BB5376-1F0D-61B1-D416-43B9A3B50790}"/>
          </ac:spMkLst>
        </pc:spChg>
      </pc:sldChg>
      <pc:sldChg chg="modSp">
        <pc:chgData name="Flora Smith" userId="S::flora.smith@esa.edu.au::80321b0c-e47f-4202-a079-bbd14d5afa8e" providerId="AD" clId="Web-{8A5285D3-18CD-C4D5-7287-9703B75B3013}" dt="2024-07-08T00:06:57.381" v="36" actId="14100"/>
        <pc:sldMkLst>
          <pc:docMk/>
          <pc:sldMk cId="182865392" sldId="290"/>
        </pc:sldMkLst>
        <pc:spChg chg="mod">
          <ac:chgData name="Flora Smith" userId="S::flora.smith@esa.edu.au::80321b0c-e47f-4202-a079-bbd14d5afa8e" providerId="AD" clId="Web-{8A5285D3-18CD-C4D5-7287-9703B75B3013}" dt="2024-07-08T00:06:57.381" v="36" actId="14100"/>
          <ac:spMkLst>
            <pc:docMk/>
            <pc:sldMk cId="182865392" sldId="290"/>
            <ac:spMk id="3" creationId="{3ECAD8C3-2313-A9FA-1D4F-11D0F5F4C612}"/>
          </ac:spMkLst>
        </pc:spChg>
      </pc:sldChg>
      <pc:sldChg chg="modSp">
        <pc:chgData name="Flora Smith" userId="S::flora.smith@esa.edu.au::80321b0c-e47f-4202-a079-bbd14d5afa8e" providerId="AD" clId="Web-{8A5285D3-18CD-C4D5-7287-9703B75B3013}" dt="2024-07-08T00:04:39.705" v="12" actId="1076"/>
        <pc:sldMkLst>
          <pc:docMk/>
          <pc:sldMk cId="2530804324" sldId="293"/>
        </pc:sldMkLst>
        <pc:spChg chg="mod">
          <ac:chgData name="Flora Smith" userId="S::flora.smith@esa.edu.au::80321b0c-e47f-4202-a079-bbd14d5afa8e" providerId="AD" clId="Web-{8A5285D3-18CD-C4D5-7287-9703B75B3013}" dt="2024-07-08T00:04:39.705" v="12" actId="1076"/>
          <ac:spMkLst>
            <pc:docMk/>
            <pc:sldMk cId="2530804324" sldId="293"/>
            <ac:spMk id="2" creationId="{B6F0D33E-A87A-02F5-C0CB-23251A042389}"/>
          </ac:spMkLst>
        </pc:spChg>
      </pc:sldChg>
      <pc:sldChg chg="del">
        <pc:chgData name="Flora Smith" userId="S::flora.smith@esa.edu.au::80321b0c-e47f-4202-a079-bbd14d5afa8e" providerId="AD" clId="Web-{8A5285D3-18CD-C4D5-7287-9703B75B3013}" dt="2024-07-08T00:06:01.614" v="32"/>
        <pc:sldMkLst>
          <pc:docMk/>
          <pc:sldMk cId="3613244932" sldId="294"/>
        </pc:sldMkLst>
      </pc:sldChg>
      <pc:sldChg chg="modSp add ord replId">
        <pc:chgData name="Flora Smith" userId="S::flora.smith@esa.edu.au::80321b0c-e47f-4202-a079-bbd14d5afa8e" providerId="AD" clId="Web-{8A5285D3-18CD-C4D5-7287-9703B75B3013}" dt="2024-07-08T00:03:57.673" v="7"/>
        <pc:sldMkLst>
          <pc:docMk/>
          <pc:sldMk cId="317222443" sldId="295"/>
        </pc:sldMkLst>
        <pc:spChg chg="mod">
          <ac:chgData name="Flora Smith" userId="S::flora.smith@esa.edu.au::80321b0c-e47f-4202-a079-bbd14d5afa8e" providerId="AD" clId="Web-{8A5285D3-18CD-C4D5-7287-9703B75B3013}" dt="2024-07-08T00:03:57.673" v="7"/>
          <ac:spMkLst>
            <pc:docMk/>
            <pc:sldMk cId="317222443" sldId="295"/>
            <ac:spMk id="3" creationId="{3ECAD8C3-2313-A9FA-1D4F-11D0F5F4C612}"/>
          </ac:spMkLst>
        </pc:spChg>
      </pc:sldChg>
      <pc:sldChg chg="new del">
        <pc:chgData name="Flora Smith" userId="S::flora.smith@esa.edu.au::80321b0c-e47f-4202-a079-bbd14d5afa8e" providerId="AD" clId="Web-{8A5285D3-18CD-C4D5-7287-9703B75B3013}" dt="2024-07-08T00:03:32.750" v="1"/>
        <pc:sldMkLst>
          <pc:docMk/>
          <pc:sldMk cId="2575061579" sldId="295"/>
        </pc:sldMkLst>
      </pc:sldChg>
      <pc:sldChg chg="modSp add ord replId">
        <pc:chgData name="Flora Smith" userId="S::flora.smith@esa.edu.au::80321b0c-e47f-4202-a079-bbd14d5afa8e" providerId="AD" clId="Web-{8A5285D3-18CD-C4D5-7287-9703B75B3013}" dt="2024-07-08T00:05:53.723" v="31" actId="14100"/>
        <pc:sldMkLst>
          <pc:docMk/>
          <pc:sldMk cId="3890105040" sldId="296"/>
        </pc:sldMkLst>
        <pc:spChg chg="mod">
          <ac:chgData name="Flora Smith" userId="S::flora.smith@esa.edu.au::80321b0c-e47f-4202-a079-bbd14d5afa8e" providerId="AD" clId="Web-{8A5285D3-18CD-C4D5-7287-9703B75B3013}" dt="2024-07-08T00:05:53.723" v="31" actId="14100"/>
          <ac:spMkLst>
            <pc:docMk/>
            <pc:sldMk cId="3890105040" sldId="296"/>
            <ac:spMk id="6" creationId="{C99F8D7B-6B5F-5A43-96DB-E40C2C121BF7}"/>
          </ac:spMkLst>
        </pc:spChg>
      </pc:sldChg>
    </pc:docChg>
  </pc:docChgLst>
  <pc:docChgLst>
    <pc:chgData name="Martine Power" userId="f3410e55-3c0b-475c-b0b5-72038337e5c9" providerId="ADAL" clId="{E76B8960-2719-4124-BF2B-D02624C65C0B}"/>
    <pc:docChg chg="undo custSel addSld delSld modSld sldOrd modSection">
      <pc:chgData name="Martine Power" userId="f3410e55-3c0b-475c-b0b5-72038337e5c9" providerId="ADAL" clId="{E76B8960-2719-4124-BF2B-D02624C65C0B}" dt="2024-07-02T05:25:19.377" v="328" actId="20577"/>
      <pc:docMkLst>
        <pc:docMk/>
      </pc:docMkLst>
      <pc:sldChg chg="modSp mod modNotesTx">
        <pc:chgData name="Martine Power" userId="f3410e55-3c0b-475c-b0b5-72038337e5c9" providerId="ADAL" clId="{E76B8960-2719-4124-BF2B-D02624C65C0B}" dt="2024-07-02T04:27:53.385" v="53" actId="20577"/>
        <pc:sldMkLst>
          <pc:docMk/>
          <pc:sldMk cId="4107585971" sldId="263"/>
        </pc:sldMkLst>
        <pc:spChg chg="mod">
          <ac:chgData name="Martine Power" userId="f3410e55-3c0b-475c-b0b5-72038337e5c9" providerId="ADAL" clId="{E76B8960-2719-4124-BF2B-D02624C65C0B}" dt="2024-07-02T04:26:14.833" v="25" actId="20577"/>
          <ac:spMkLst>
            <pc:docMk/>
            <pc:sldMk cId="4107585971" sldId="263"/>
            <ac:spMk id="4" creationId="{7CD5CDFD-B605-9E45-AF3C-E212E2702EC9}"/>
          </ac:spMkLst>
        </pc:spChg>
        <pc:spChg chg="mod">
          <ac:chgData name="Martine Power" userId="f3410e55-3c0b-475c-b0b5-72038337e5c9" providerId="ADAL" clId="{E76B8960-2719-4124-BF2B-D02624C65C0B}" dt="2024-07-02T04:26:04.847" v="24" actId="20577"/>
          <ac:spMkLst>
            <pc:docMk/>
            <pc:sldMk cId="4107585971" sldId="263"/>
            <ac:spMk id="6" creationId="{C99F8D7B-6B5F-5A43-96DB-E40C2C121BF7}"/>
          </ac:spMkLst>
        </pc:spChg>
      </pc:sldChg>
      <pc:sldChg chg="modNotesTx">
        <pc:chgData name="Martine Power" userId="f3410e55-3c0b-475c-b0b5-72038337e5c9" providerId="ADAL" clId="{E76B8960-2719-4124-BF2B-D02624C65C0B}" dt="2024-07-02T04:34:21.704" v="66" actId="20577"/>
        <pc:sldMkLst>
          <pc:docMk/>
          <pc:sldMk cId="2635821060" sldId="265"/>
        </pc:sldMkLst>
      </pc:sldChg>
      <pc:sldChg chg="modSp mod">
        <pc:chgData name="Martine Power" userId="f3410e55-3c0b-475c-b0b5-72038337e5c9" providerId="ADAL" clId="{E76B8960-2719-4124-BF2B-D02624C65C0B}" dt="2024-07-02T04:34:09.462" v="64" actId="20577"/>
        <pc:sldMkLst>
          <pc:docMk/>
          <pc:sldMk cId="3021332929" sldId="271"/>
        </pc:sldMkLst>
        <pc:spChg chg="mod">
          <ac:chgData name="Martine Power" userId="f3410e55-3c0b-475c-b0b5-72038337e5c9" providerId="ADAL" clId="{E76B8960-2719-4124-BF2B-D02624C65C0B}" dt="2024-07-02T04:34:09.462" v="64" actId="20577"/>
          <ac:spMkLst>
            <pc:docMk/>
            <pc:sldMk cId="3021332929" sldId="271"/>
            <ac:spMk id="9" creationId="{159ECA98-E26C-BC45-776D-30B46F2A0613}"/>
          </ac:spMkLst>
        </pc:spChg>
      </pc:sldChg>
      <pc:sldChg chg="modSp mod addCm modNotesTx">
        <pc:chgData name="Martine Power" userId="f3410e55-3c0b-475c-b0b5-72038337e5c9" providerId="ADAL" clId="{E76B8960-2719-4124-BF2B-D02624C65C0B}" dt="2024-07-02T05:09:04.712" v="283"/>
        <pc:sldMkLst>
          <pc:docMk/>
          <pc:sldMk cId="2783959004" sldId="277"/>
        </pc:sldMkLst>
        <pc:spChg chg="mod">
          <ac:chgData name="Martine Power" userId="f3410e55-3c0b-475c-b0b5-72038337e5c9" providerId="ADAL" clId="{E76B8960-2719-4124-BF2B-D02624C65C0B}" dt="2024-07-02T05:07:39.582" v="278" actId="14100"/>
          <ac:spMkLst>
            <pc:docMk/>
            <pc:sldMk cId="2783959004" sldId="277"/>
            <ac:spMk id="4" creationId="{7CD5CDFD-B605-9E45-AF3C-E212E2702EC9}"/>
          </ac:spMkLst>
        </pc:spChg>
        <pc:spChg chg="mod">
          <ac:chgData name="Martine Power" userId="f3410e55-3c0b-475c-b0b5-72038337e5c9" providerId="ADAL" clId="{E76B8960-2719-4124-BF2B-D02624C65C0B}" dt="2024-07-02T05:07:40.931" v="280" actId="6549"/>
          <ac:spMkLst>
            <pc:docMk/>
            <pc:sldMk cId="2783959004" sldId="277"/>
            <ac:spMk id="6" creationId="{C99F8D7B-6B5F-5A43-96DB-E40C2C121BF7}"/>
          </ac:spMkLst>
        </pc:spChg>
        <pc:extLst>
          <p:ext xmlns:p="http://schemas.openxmlformats.org/presentationml/2006/main" uri="{D6D511B9-2390-475A-947B-AFAB55BFBCF1}">
            <pc226:cmChg xmlns:pc226="http://schemas.microsoft.com/office/powerpoint/2022/06/main/command" chg="add">
              <pc226:chgData name="Martine Power" userId="f3410e55-3c0b-475c-b0b5-72038337e5c9" providerId="ADAL" clId="{E76B8960-2719-4124-BF2B-D02624C65C0B}" dt="2024-07-02T05:09:04.712" v="283"/>
              <pc2:cmMkLst xmlns:pc2="http://schemas.microsoft.com/office/powerpoint/2019/9/main/command">
                <pc:docMk/>
                <pc:sldMk cId="2783959004" sldId="277"/>
                <pc2:cmMk id="{4113980B-CA32-42AC-AF17-5C2627C2E899}"/>
              </pc2:cmMkLst>
            </pc226:cmChg>
          </p:ext>
        </pc:extLst>
      </pc:sldChg>
      <pc:sldChg chg="modNotesTx">
        <pc:chgData name="Martine Power" userId="f3410e55-3c0b-475c-b0b5-72038337e5c9" providerId="ADAL" clId="{E76B8960-2719-4124-BF2B-D02624C65C0B}" dt="2024-07-02T04:53:39.069" v="162" actId="20577"/>
        <pc:sldMkLst>
          <pc:docMk/>
          <pc:sldMk cId="2334929924" sldId="278"/>
        </pc:sldMkLst>
      </pc:sldChg>
      <pc:sldChg chg="modSp mod modNotesTx">
        <pc:chgData name="Martine Power" userId="f3410e55-3c0b-475c-b0b5-72038337e5c9" providerId="ADAL" clId="{E76B8960-2719-4124-BF2B-D02624C65C0B}" dt="2024-07-02T04:56:23.111" v="181" actId="6549"/>
        <pc:sldMkLst>
          <pc:docMk/>
          <pc:sldMk cId="593048473" sldId="280"/>
        </pc:sldMkLst>
        <pc:spChg chg="mod">
          <ac:chgData name="Martine Power" userId="f3410e55-3c0b-475c-b0b5-72038337e5c9" providerId="ADAL" clId="{E76B8960-2719-4124-BF2B-D02624C65C0B}" dt="2024-07-02T04:55:05.406" v="175" actId="20577"/>
          <ac:spMkLst>
            <pc:docMk/>
            <pc:sldMk cId="593048473" sldId="280"/>
            <ac:spMk id="19" creationId="{C1383493-3DF1-8726-CD23-8CB83E06D901}"/>
          </ac:spMkLst>
        </pc:spChg>
      </pc:sldChg>
      <pc:sldChg chg="modNotesTx">
        <pc:chgData name="Martine Power" userId="f3410e55-3c0b-475c-b0b5-72038337e5c9" providerId="ADAL" clId="{E76B8960-2719-4124-BF2B-D02624C65C0B}" dt="2024-07-02T05:21:10.559" v="313" actId="12"/>
        <pc:sldMkLst>
          <pc:docMk/>
          <pc:sldMk cId="4011999687" sldId="285"/>
        </pc:sldMkLst>
      </pc:sldChg>
      <pc:sldChg chg="modSp mod modNotesTx">
        <pc:chgData name="Martine Power" userId="f3410e55-3c0b-475c-b0b5-72038337e5c9" providerId="ADAL" clId="{E76B8960-2719-4124-BF2B-D02624C65C0B}" dt="2024-07-02T05:17:30.836" v="302" actId="20577"/>
        <pc:sldMkLst>
          <pc:docMk/>
          <pc:sldMk cId="1911255371" sldId="286"/>
        </pc:sldMkLst>
        <pc:spChg chg="mod">
          <ac:chgData name="Martine Power" userId="f3410e55-3c0b-475c-b0b5-72038337e5c9" providerId="ADAL" clId="{E76B8960-2719-4124-BF2B-D02624C65C0B}" dt="2024-07-02T05:10:59.475" v="294" actId="20577"/>
          <ac:spMkLst>
            <pc:docMk/>
            <pc:sldMk cId="1911255371" sldId="286"/>
            <ac:spMk id="3" creationId="{D8D1E88D-4C60-EC2D-BAF0-7D94C4913930}"/>
          </ac:spMkLst>
        </pc:spChg>
      </pc:sldChg>
      <pc:sldChg chg="modNotesTx">
        <pc:chgData name="Martine Power" userId="f3410e55-3c0b-475c-b0b5-72038337e5c9" providerId="ADAL" clId="{E76B8960-2719-4124-BF2B-D02624C65C0B}" dt="2024-07-02T05:25:19.377" v="328" actId="20577"/>
        <pc:sldMkLst>
          <pc:docMk/>
          <pc:sldMk cId="592029004" sldId="289"/>
        </pc:sldMkLst>
      </pc:sldChg>
      <pc:sldChg chg="modNotesTx">
        <pc:chgData name="Martine Power" userId="f3410e55-3c0b-475c-b0b5-72038337e5c9" providerId="ADAL" clId="{E76B8960-2719-4124-BF2B-D02624C65C0B}" dt="2024-07-02T05:23:02.249" v="317" actId="20577"/>
        <pc:sldMkLst>
          <pc:docMk/>
          <pc:sldMk cId="182865392" sldId="290"/>
        </pc:sldMkLst>
      </pc:sldChg>
      <pc:sldChg chg="modSp new del mod ord modNotesTx">
        <pc:chgData name="Martine Power" userId="f3410e55-3c0b-475c-b0b5-72038337e5c9" providerId="ADAL" clId="{E76B8960-2719-4124-BF2B-D02624C65C0B}" dt="2024-07-02T05:07:47.740" v="282" actId="2696"/>
        <pc:sldMkLst>
          <pc:docMk/>
          <pc:sldMk cId="823074563" sldId="295"/>
        </pc:sldMkLst>
        <pc:spChg chg="mod">
          <ac:chgData name="Martine Power" userId="f3410e55-3c0b-475c-b0b5-72038337e5c9" providerId="ADAL" clId="{E76B8960-2719-4124-BF2B-D02624C65C0B}" dt="2024-07-02T05:05:23.206" v="254" actId="27636"/>
          <ac:spMkLst>
            <pc:docMk/>
            <pc:sldMk cId="823074563" sldId="295"/>
            <ac:spMk id="2" creationId="{C535B1A3-95A5-0001-5D72-2E4B791CBD32}"/>
          </ac:spMkLst>
        </pc:spChg>
        <pc:spChg chg="mod">
          <ac:chgData name="Martine Power" userId="f3410e55-3c0b-475c-b0b5-72038337e5c9" providerId="ADAL" clId="{E76B8960-2719-4124-BF2B-D02624C65C0B}" dt="2024-07-02T05:07:42.566" v="281" actId="14100"/>
          <ac:spMkLst>
            <pc:docMk/>
            <pc:sldMk cId="823074563" sldId="295"/>
            <ac:spMk id="3" creationId="{42CDA8E3-3EC6-80A1-EE5B-20E8E2CF5252}"/>
          </ac:spMkLst>
        </pc:spChg>
      </pc:sldChg>
      <pc:sldChg chg="modSp add del mod setBg modNotesTx">
        <pc:chgData name="Martine Power" userId="f3410e55-3c0b-475c-b0b5-72038337e5c9" providerId="ADAL" clId="{E76B8960-2719-4124-BF2B-D02624C65C0B}" dt="2024-07-02T05:07:35.460" v="275"/>
        <pc:sldMkLst>
          <pc:docMk/>
          <pc:sldMk cId="964205845" sldId="296"/>
        </pc:sldMkLst>
        <pc:spChg chg="mod">
          <ac:chgData name="Martine Power" userId="f3410e55-3c0b-475c-b0b5-72038337e5c9" providerId="ADAL" clId="{E76B8960-2719-4124-BF2B-D02624C65C0B}" dt="2024-07-02T05:07:34.775" v="273" actId="20577"/>
          <ac:spMkLst>
            <pc:docMk/>
            <pc:sldMk cId="964205845" sldId="296"/>
            <ac:spMk id="3" creationId="{3ECAD8C3-2313-A9FA-1D4F-11D0F5F4C612}"/>
          </ac:spMkLst>
        </pc:spChg>
      </pc:sldChg>
    </pc:docChg>
  </pc:docChgLst>
  <pc:docChgLst>
    <pc:chgData name="Flora Smith" userId="80321b0c-e47f-4202-a079-bbd14d5afa8e" providerId="ADAL" clId="{30AEC5F1-E2B5-4F8B-A697-23A5C88DD045}"/>
    <pc:docChg chg="undo custSel addSld delSld modSld modSection">
      <pc:chgData name="Flora Smith" userId="80321b0c-e47f-4202-a079-bbd14d5afa8e" providerId="ADAL" clId="{30AEC5F1-E2B5-4F8B-A697-23A5C88DD045}" dt="2024-04-11T05:32:20.109" v="95" actId="2696"/>
      <pc:docMkLst>
        <pc:docMk/>
      </pc:docMkLst>
      <pc:sldChg chg="modSp del mod">
        <pc:chgData name="Flora Smith" userId="80321b0c-e47f-4202-a079-bbd14d5afa8e" providerId="ADAL" clId="{30AEC5F1-E2B5-4F8B-A697-23A5C88DD045}" dt="2024-04-11T05:32:20.109" v="95" actId="2696"/>
        <pc:sldMkLst>
          <pc:docMk/>
          <pc:sldMk cId="3326627138" sldId="284"/>
        </pc:sldMkLst>
        <pc:spChg chg="mod">
          <ac:chgData name="Flora Smith" userId="80321b0c-e47f-4202-a079-bbd14d5afa8e" providerId="ADAL" clId="{30AEC5F1-E2B5-4F8B-A697-23A5C88DD045}" dt="2024-04-11T05:28:12.717" v="4" actId="207"/>
          <ac:spMkLst>
            <pc:docMk/>
            <pc:sldMk cId="3326627138" sldId="284"/>
            <ac:spMk id="5" creationId="{168A7A2B-E4D6-4638-923A-4A59609A875D}"/>
          </ac:spMkLst>
        </pc:spChg>
      </pc:sldChg>
      <pc:sldChg chg="modSp add mod">
        <pc:chgData name="Flora Smith" userId="80321b0c-e47f-4202-a079-bbd14d5afa8e" providerId="ADAL" clId="{30AEC5F1-E2B5-4F8B-A697-23A5C88DD045}" dt="2024-04-11T05:32:08.774" v="94" actId="14100"/>
        <pc:sldMkLst>
          <pc:docMk/>
          <pc:sldMk cId="2530804324" sldId="293"/>
        </pc:sldMkLst>
        <pc:spChg chg="mod">
          <ac:chgData name="Flora Smith" userId="80321b0c-e47f-4202-a079-bbd14d5afa8e" providerId="ADAL" clId="{30AEC5F1-E2B5-4F8B-A697-23A5C88DD045}" dt="2024-04-11T05:32:08.774" v="94" actId="14100"/>
          <ac:spMkLst>
            <pc:docMk/>
            <pc:sldMk cId="2530804324" sldId="293"/>
            <ac:spMk id="5" creationId="{168A7A2B-E4D6-4638-923A-4A59609A875D}"/>
          </ac:spMkLst>
        </pc:spChg>
      </pc:sldChg>
    </pc:docChg>
  </pc:docChgLst>
</pc:chgInfo>
</file>

<file path=ppt/comments/modernComment_115_A5EFD7DC.xml><?xml version="1.0" encoding="utf-8"?>
<p188:cmLst xmlns:a="http://schemas.openxmlformats.org/drawingml/2006/main" xmlns:r="http://schemas.openxmlformats.org/officeDocument/2006/relationships" xmlns:p188="http://schemas.microsoft.com/office/powerpoint/2018/8/main">
  <p188:cm id="{4113980B-CA32-42AC-AF17-5C2627C2E899}" authorId="{92D011FB-E587-8D1F-64AA-2EC6A225EA05}" created="2024-07-02T05:09:04.643">
    <ac:deMkLst xmlns:ac="http://schemas.microsoft.com/office/drawing/2013/main/command">
      <pc:docMk xmlns:pc="http://schemas.microsoft.com/office/powerpoint/2013/main/command"/>
      <pc:sldMk xmlns:pc="http://schemas.microsoft.com/office/powerpoint/2013/main/command" cId="2783959004" sldId="277"/>
      <ac:spMk id="6" creationId="{C99F8D7B-6B5F-5A43-96DB-E40C2C121BF7}"/>
    </ac:deMkLst>
    <p188:replyLst>
      <p188:reply id="{71DC1432-B7DD-4903-895D-1CDD8A2FCDF9}" authorId="{EE48EB5E-71D3-5038-C7A3-54CF589B65FD}" created="2024-07-02T05:37:31.668">
        <p188:txBody>
          <a:bodyPr/>
          <a:lstStyle/>
          <a:p>
            <a:r>
              <a:rPr lang="en-US"/>
              <a:t>I wondered the same - I can change it to match the others.</a:t>
            </a:r>
          </a:p>
        </p188:txBody>
      </p188:reply>
      <p188:reply id="{EC0621A8-5DF6-4897-83AC-9FE879DDECBF}" authorId="{0CC78676-6DC7-93D7-26C5-1334298E9AF6}" created="2024-07-08T00:04:10.720">
        <p188:txBody>
          <a:bodyPr/>
          <a:lstStyle/>
          <a:p>
            <a:r>
              <a:rPr lang="en-US"/>
              <a:t>Have added an intro slide</a:t>
            </a:r>
          </a:p>
        </p188:txBody>
      </p188:reply>
    </p188:replyLst>
    <p188:txBody>
      <a:bodyPr/>
      <a:lstStyle/>
      <a:p>
        <a:r>
          <a:rPr lang="en-AU"/>
          <a:t>Is there any reason why this slide doesn’t get its own 'intro' slide for just the specific tool, eg:
1. Show interest and enthusiasm
- as all of the other ones do: 2, 3, 4, 5.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5F9C9-3943-4642-B3C1-5AE94530CB9B}" type="datetimeFigureOut">
              <a:rPr lang="en-AU" smtClean="0"/>
              <a:t>7/07/2024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97052-D36F-42F1-AC17-A85EE351524B}" type="slidenum">
              <a:rPr lang="en-AU" smtClean="0"/>
              <a:t>‹#›</a:t>
            </a:fld>
            <a:endParaRPr lang="en-AU"/>
          </a:p>
        </p:txBody>
      </p:sp>
    </p:spTree>
    <p:extLst>
      <p:ext uri="{BB962C8B-B14F-4D97-AF65-F5344CB8AC3E}">
        <p14:creationId xmlns:p14="http://schemas.microsoft.com/office/powerpoint/2010/main" val="180440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emeducationjournal.springeropen.com/articles/10.1186/s40594-023-00411-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Girls are increasingly on par with boys in achievement in STEM, but they are not pursuing STEM career pathways. </a:t>
            </a:r>
          </a:p>
          <a:p>
            <a:endParaRPr lang="en-AU"/>
          </a:p>
        </p:txBody>
      </p:sp>
      <p:sp>
        <p:nvSpPr>
          <p:cNvPr id="4" name="Slide Number Placeholder 3"/>
          <p:cNvSpPr>
            <a:spLocks noGrp="1"/>
          </p:cNvSpPr>
          <p:nvPr>
            <p:ph type="sldNum" sz="quarter" idx="5"/>
          </p:nvPr>
        </p:nvSpPr>
        <p:spPr/>
        <p:txBody>
          <a:bodyPr/>
          <a:lstStyle/>
          <a:p>
            <a:fld id="{38397052-D36F-42F1-AC17-A85EE351524B}" type="slidenum">
              <a:rPr lang="en-AU" smtClean="0"/>
              <a:t>2</a:t>
            </a:fld>
            <a:endParaRPr lang="en-AU"/>
          </a:p>
        </p:txBody>
      </p:sp>
    </p:spTree>
    <p:extLst>
      <p:ext uri="{BB962C8B-B14F-4D97-AF65-F5344CB8AC3E}">
        <p14:creationId xmlns:p14="http://schemas.microsoft.com/office/powerpoint/2010/main" val="692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Model curiosity by wondering out loud about phenomena or ideas.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Broaden students’ ideas about what counts in STEM, by valuing and rewarding not just right answers, but student contributions that demonstrate curiosity, scepticism, creativity and intellectual risk-taking.</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Link students’ dispositions to thinking like a relevant STEM practitioner, for example, ‘What a great thing to wonder about, Sam! I love your curiosity; you’re really thinking like an engineer.’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Actively embrace and celebrate confusion and disagreements as crucial moments in learning, for example, ‘I see that we have a range of ideas about what’s happening here. Excellent! Let’s work through these different perspectives to build our understanding.’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Talk about failure and setbacks when they occur, honouring the emotions associated with struggle, and the value of persistence in the face of obstacles.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Notice and acknowledge perseverance and effort in reasoning and sense-making rather than just the outcome, for example, ‘Lisa, I can see all the different ways you’ve tried to solve this and the way you’ve connected these ideas. That shows fantastic thinking and persistence.’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Explicitly teach students how to respectfully disagree, for example, by modelling sentence stems, such as ‘I respectfully disagree with … because I think …’ or ‘I like your ideas, but…’ </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Helvetica" panose="020B0604020202020204" pitchFamily="34" charset="0"/>
                <a:ea typeface="SimHei" panose="02010609060101010101" pitchFamily="49" charset="-122"/>
                <a:cs typeface="Arial" panose="020B0604020202020204" pitchFamily="34" charset="0"/>
              </a:rPr>
              <a:t>Model and explicitly teach students how to ask questions to understand another person’s perspective, for example, ‘Can you tell me more about …?’ , ‘What do you mean by …?’ or ‘Could you please explain …?</a:t>
            </a:r>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14</a:t>
            </a:fld>
            <a:endParaRPr lang="en-AU"/>
          </a:p>
        </p:txBody>
      </p:sp>
    </p:spTree>
    <p:extLst>
      <p:ext uri="{BB962C8B-B14F-4D97-AF65-F5344CB8AC3E}">
        <p14:creationId xmlns:p14="http://schemas.microsoft.com/office/powerpoint/2010/main" val="55089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with different cultural capital can feel left out. It is important to show that students already have significant STEM capital, even if they don’t recognise it as such, and avoid unconsciously promoting intersectional disadvantage.</a:t>
            </a:r>
          </a:p>
          <a:p>
            <a:endParaRPr lang="en-GB" dirty="0"/>
          </a:p>
          <a:p>
            <a:r>
              <a:rPr lang="en-GB" dirty="0"/>
              <a:t>Workshop activity: </a:t>
            </a:r>
          </a:p>
          <a:p>
            <a:r>
              <a:rPr lang="en-GB" dirty="0"/>
              <a:t>Set up a card game with student interest profiles + curriculum focus areas. The challenge is to find the link between student interests and curriculum focus areas. </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15</a:t>
            </a:fld>
            <a:endParaRPr lang="en-AU"/>
          </a:p>
        </p:txBody>
      </p:sp>
    </p:spTree>
    <p:extLst>
      <p:ext uri="{BB962C8B-B14F-4D97-AF65-F5344CB8AC3E}">
        <p14:creationId xmlns:p14="http://schemas.microsoft.com/office/powerpoint/2010/main" val="212317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Invite and value student contributions drawn from their experiences outside of school, for example, ‘Megan, your aunt is into rewilding, isn’t she? Can you explain how you go about restoring habitat?’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Share relevant examples from your own personal life experiences as a model, for example, ‘I became interested in probability when I was researching computer models of rainforests, trying to work out what size rainforest would be required to be sustainable.’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Ensure all students have opportunities to contribute in ways they feel comfortable, for example, ‘</a:t>
            </a:r>
            <a:r>
              <a:rPr lang="en-AU" sz="1800" dirty="0" err="1">
                <a:solidFill>
                  <a:srgbClr val="37424A"/>
                </a:solidFill>
                <a:effectLst/>
                <a:latin typeface="Helvetica" panose="020B0604020202020204" pitchFamily="34" charset="0"/>
                <a:ea typeface="SimHei" panose="02010609060101010101" pitchFamily="49" charset="-122"/>
                <a:cs typeface="Arial" panose="020B0604020202020204" pitchFamily="34" charset="0"/>
              </a:rPr>
              <a:t>Preemi</a:t>
            </a: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 I wonder if you could share a screen capture of your latest computer game in action? I think it will show us how you can use a physics engine to create an immersive experience.’ </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Highlight the STEM nature of different sorts of contributions, for example, ‘</a:t>
            </a:r>
            <a:r>
              <a:rPr lang="en-AU" sz="1800" dirty="0" err="1">
                <a:solidFill>
                  <a:srgbClr val="37424A"/>
                </a:solidFill>
                <a:effectLst/>
                <a:latin typeface="Helvetica" panose="020B0604020202020204" pitchFamily="34" charset="0"/>
                <a:ea typeface="SimHei" panose="02010609060101010101" pitchFamily="49" charset="-122"/>
                <a:cs typeface="Arial" panose="020B0604020202020204" pitchFamily="34" charset="0"/>
              </a:rPr>
              <a:t>Ruani’s</a:t>
            </a: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 description of her reactions when she’s playing tennis really illustrates the impact of adrenaline on the body system.’</a:t>
            </a:r>
          </a:p>
          <a:p>
            <a:pPr marL="342900" lvl="0" indent="-342900">
              <a:lnSpc>
                <a:spcPct val="120000"/>
              </a:lnSpc>
              <a:spcBef>
                <a:spcPts val="600"/>
              </a:spcBef>
              <a:spcAft>
                <a:spcPts val="600"/>
              </a:spcAft>
              <a:buFont typeface="Symbol" panose="05050102010706020507" pitchFamily="18" charset="2"/>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Provide examples of different types of people who work in STEM-related jobs to elicit stories about friends or families, for example, ‘My friend George is a vet nurse, and they use ratios all the time to work out how much medication to give each pet.’ </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Helvetica" panose="020B0604020202020204" pitchFamily="34" charset="0"/>
                <a:ea typeface="SimHei" panose="02010609060101010101" pitchFamily="49" charset="-122"/>
                <a:cs typeface="Arial" panose="020B0604020202020204" pitchFamily="34" charset="0"/>
              </a:rPr>
              <a:t>Ask students to provide examples of topics as they emerge through the media, family experiences or their knowledge outside of school, for example, ‘Has anyone seen any films that showcase new materials with special properties?’</a:t>
            </a:r>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16</a:t>
            </a:fld>
            <a:endParaRPr lang="en-AU"/>
          </a:p>
        </p:txBody>
      </p:sp>
    </p:spTree>
    <p:extLst>
      <p:ext uri="{BB962C8B-B14F-4D97-AF65-F5344CB8AC3E}">
        <p14:creationId xmlns:p14="http://schemas.microsoft.com/office/powerpoint/2010/main" val="3408201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with different cultural capital can feel left out. It is important to show that students already have significant STEM capital, even if they don’t recognise it as such, and avoid unconsciously promoting intersectional disadvantage.</a:t>
            </a:r>
          </a:p>
          <a:p>
            <a:endParaRPr lang="en-GB" dirty="0"/>
          </a:p>
          <a:p>
            <a:r>
              <a:rPr lang="en-GB" dirty="0"/>
              <a:t>Workshop activity: </a:t>
            </a:r>
          </a:p>
          <a:p>
            <a:r>
              <a:rPr lang="en-GB" dirty="0"/>
              <a:t>Set up a card game with student interest profiles + curriculum focus areas. The challenge is to find the link between student interests and curriculum focus areas. </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17</a:t>
            </a:fld>
            <a:endParaRPr lang="en-AU"/>
          </a:p>
        </p:txBody>
      </p:sp>
    </p:spTree>
    <p:extLst>
      <p:ext uri="{BB962C8B-B14F-4D97-AF65-F5344CB8AC3E}">
        <p14:creationId xmlns:p14="http://schemas.microsoft.com/office/powerpoint/2010/main" val="148972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Explore some of the key issues (in blue) and counteract with the idea that these experiences are not limited to school STEM; these may be experienced in many different careers.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Explore the ideas outlined in grey. These can be shared by STEM professionals exploring experiences of undergraduate women in STEM. Focus on the fact that failure happens and is an important part of experimenting to find solutions. Normalise these feelings so that we can continue to look for solutions.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Reference the Matilda effect, and reference intersectional effects.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Explore how to interview someone to understand the diversity of their experience, not just the ‘good news story’.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Read this article where women in STEM provided advice to STEM undergraduates: </a:t>
            </a:r>
            <a:r>
              <a:rPr lang="en-GB" u="sng" dirty="0">
                <a:hlinkClick r:id="rId3"/>
              </a:rPr>
              <a:t>https://stemeducationjournal.springeropen.com/articles/10.1186/s40594-023-00411-0</a:t>
            </a:r>
            <a:endParaRPr lang="en-GB" dirty="0"/>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18</a:t>
            </a:fld>
            <a:endParaRPr lang="en-AU"/>
          </a:p>
        </p:txBody>
      </p:sp>
    </p:spTree>
    <p:extLst>
      <p:ext uri="{BB962C8B-B14F-4D97-AF65-F5344CB8AC3E}">
        <p14:creationId xmlns:p14="http://schemas.microsoft.com/office/powerpoint/2010/main" val="217405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Bef>
                <a:spcPts val="600"/>
              </a:spcBef>
              <a:spcAft>
                <a:spcPts val="600"/>
              </a:spcAft>
              <a:buFont typeface="Arial" panose="020B0604020202020204" pitchFamily="34" charset="0"/>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Value students’ recounts of their own, family members’ or friends’ challenging STEM experiences, supporting the class to appreciate the range of experiences.</a:t>
            </a:r>
          </a:p>
          <a:p>
            <a:pPr marL="285750" indent="-285750">
              <a:lnSpc>
                <a:spcPct val="120000"/>
              </a:lnSpc>
              <a:spcBef>
                <a:spcPts val="600"/>
              </a:spcBef>
              <a:spcAft>
                <a:spcPts val="600"/>
              </a:spcAft>
              <a:buFont typeface="Arial" panose="020B0604020202020204" pitchFamily="34" charset="0"/>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Invite STEM role models from your community to talk to students about their experiences, how they overcame barriers and why they persisted, and encourage students to ask questions. </a:t>
            </a:r>
          </a:p>
          <a:p>
            <a:pPr marL="285750" indent="-285750">
              <a:lnSpc>
                <a:spcPct val="120000"/>
              </a:lnSpc>
              <a:spcBef>
                <a:spcPts val="600"/>
              </a:spcBef>
              <a:spcAft>
                <a:spcPts val="600"/>
              </a:spcAft>
              <a:buFont typeface="Arial" panose="020B0604020202020204" pitchFamily="34" charset="0"/>
              <a:buChar char="•"/>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Model wondering about the lived experiences of STEM role models, for example, ‘I wonder how it felt to be a woman in a workplace that was predominantly male?’ </a:t>
            </a:r>
          </a:p>
          <a:p>
            <a:pPr marL="285750" indent="-285750">
              <a:buFont typeface="Arial" panose="020B0604020202020204" pitchFamily="34" charset="0"/>
              <a:buChar char="•"/>
            </a:pPr>
            <a:r>
              <a:rPr lang="en-AU" sz="1800" dirty="0">
                <a:effectLst/>
                <a:latin typeface="Helvetica" panose="020B0604020202020204" pitchFamily="34" charset="0"/>
                <a:ea typeface="SimHei" panose="02010609060101010101" pitchFamily="49" charset="-122"/>
                <a:cs typeface="Arial" panose="020B0604020202020204" pitchFamily="34" charset="0"/>
              </a:rPr>
              <a:t>Model wondering about representations of STEM in the media, for example, ‘Do you think that’s an accurate representation of the diversity of STEM practitioners? I wonder how it would feel not to be represented there.’</a:t>
            </a:r>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19</a:t>
            </a:fld>
            <a:endParaRPr lang="en-AU"/>
          </a:p>
        </p:txBody>
      </p:sp>
    </p:spTree>
    <p:extLst>
      <p:ext uri="{BB962C8B-B14F-4D97-AF65-F5344CB8AC3E}">
        <p14:creationId xmlns:p14="http://schemas.microsoft.com/office/powerpoint/2010/main" val="100893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Possible activity: Take students on a guided tour of new Australian Curriculum website highlighting parallel skills across all the learning areas.</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20</a:t>
            </a:fld>
            <a:endParaRPr lang="en-AU"/>
          </a:p>
        </p:txBody>
      </p:sp>
    </p:spTree>
    <p:extLst>
      <p:ext uri="{BB962C8B-B14F-4D97-AF65-F5344CB8AC3E}">
        <p14:creationId xmlns:p14="http://schemas.microsoft.com/office/powerpoint/2010/main" val="243232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ct val="120000"/>
              </a:lnSpc>
              <a:spcBef>
                <a:spcPts val="600"/>
              </a:spcBef>
              <a:spcAft>
                <a:spcPts val="600"/>
              </a:spcAft>
              <a:buFont typeface="Arial" panose="020B0604020202020204" pitchFamily="34" charset="0"/>
              <a:buChar char="•"/>
            </a:pPr>
            <a:r>
              <a:rPr lang="en-AU" sz="1800" u="none" strike="noStrike" kern="0" spc="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Make explicit connections between STEM knowledges when teaching other learning areas, and vice versa, for example, ‘Remember when we worked on procedural texts in English and you had to break down the process into specific steps? That’s a similar type of thinking we use when we’re developing algorithms </a:t>
            </a:r>
            <a:r>
              <a:rPr lang="en-AU" sz="1800" u="none" strike="noStrike" kern="0" spc="0">
                <a:solidFill>
                  <a:srgbClr val="37424A"/>
                </a:solidFill>
                <a:effectLst/>
                <a:latin typeface="Helvetica" panose="020B0604020202020204" pitchFamily="34" charset="0"/>
                <a:ea typeface="SimHei" panose="02010609060101010101" pitchFamily="49" charset="-122"/>
                <a:cs typeface="Arial" panose="020B0604020202020204" pitchFamily="34" charset="0"/>
              </a:rPr>
              <a:t>in Digital </a:t>
            </a:r>
            <a:r>
              <a:rPr lang="en-AU" sz="1800" u="none" strike="noStrike" kern="0" spc="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Technologies.’ </a:t>
            </a:r>
          </a:p>
          <a:p>
            <a:pPr marL="342900" lvl="0" indent="-342900" fontAlgn="base">
              <a:lnSpc>
                <a:spcPct val="120000"/>
              </a:lnSpc>
              <a:spcBef>
                <a:spcPts val="600"/>
              </a:spcBef>
              <a:spcAft>
                <a:spcPts val="600"/>
              </a:spcAft>
              <a:buFont typeface="Arial" panose="020B0604020202020204" pitchFamily="34" charset="0"/>
              <a:buChar char="•"/>
            </a:pPr>
            <a:r>
              <a:rPr lang="en-AU" sz="1800" u="none" strike="noStrike" kern="0" spc="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Reflect on productive struggle in another learning area and compare the experience to students’ STEM challenges, for example, ‘Amara, you couldn’t do a cartwheel at the beginning of the year, but now you can. How were you able to develop that skill?’</a:t>
            </a:r>
          </a:p>
          <a:p>
            <a:pPr marL="342900" lvl="0" indent="-342900" fontAlgn="base">
              <a:lnSpc>
                <a:spcPct val="120000"/>
              </a:lnSpc>
              <a:spcBef>
                <a:spcPts val="600"/>
              </a:spcBef>
              <a:spcAft>
                <a:spcPts val="600"/>
              </a:spcAft>
              <a:buFont typeface="Arial" panose="020B0604020202020204" pitchFamily="34" charset="0"/>
              <a:buChar char="•"/>
            </a:pPr>
            <a:r>
              <a:rPr lang="en-AU" sz="1800" dirty="0">
                <a:effectLst/>
                <a:latin typeface="Helvetica" panose="020B0604020202020204" pitchFamily="34" charset="0"/>
                <a:ea typeface="SimHei" panose="02010609060101010101" pitchFamily="49" charset="-122"/>
                <a:cs typeface="Arial" panose="020B0604020202020204" pitchFamily="34" charset="0"/>
              </a:rPr>
              <a:t>Leverage students’ strengths in other learning areas to build their STEM dispositions and skills, for example, ‘Luisa, the way you thought about the text from each character’s perspective yesterday was so insightful. As you design your solution, I wonder if you can use that same empathy to think about different users’ needs?’</a:t>
            </a:r>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21</a:t>
            </a:fld>
            <a:endParaRPr lang="en-AU"/>
          </a:p>
        </p:txBody>
      </p:sp>
    </p:spTree>
    <p:extLst>
      <p:ext uri="{BB962C8B-B14F-4D97-AF65-F5344CB8AC3E}">
        <p14:creationId xmlns:p14="http://schemas.microsoft.com/office/powerpoint/2010/main" val="352546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Girls and non-binary students face multiple issues when engaging with STEM subjects and careers. Some of those encountered during schooling include:</a:t>
            </a:r>
          </a:p>
          <a:p>
            <a:pPr marL="171450" indent="-171450">
              <a:buFontTx/>
              <a:buChar char="-"/>
            </a:pPr>
            <a:r>
              <a:rPr lang="en-AU" dirty="0"/>
              <a:t>Fixed mindset</a:t>
            </a:r>
          </a:p>
          <a:p>
            <a:pPr marL="171450" indent="-171450">
              <a:buFontTx/>
              <a:buChar char="-"/>
            </a:pPr>
            <a:r>
              <a:rPr lang="en-AU" dirty="0"/>
              <a:t>Gender stereotypes</a:t>
            </a:r>
          </a:p>
          <a:p>
            <a:pPr marL="171450" indent="-171450">
              <a:buFontTx/>
              <a:buChar char="-"/>
            </a:pPr>
            <a:r>
              <a:rPr lang="en-AU" dirty="0"/>
              <a:t>Unconscious bias</a:t>
            </a:r>
          </a:p>
          <a:p>
            <a:pPr marL="171450" indent="-171450">
              <a:buFontTx/>
              <a:buChar char="-"/>
            </a:pPr>
            <a:endParaRPr lang="en-AU" dirty="0"/>
          </a:p>
          <a:p>
            <a:pPr marL="0" indent="0">
              <a:buFontTx/>
              <a:buNone/>
            </a:pPr>
            <a:r>
              <a:rPr lang="en-AU" dirty="0"/>
              <a:t>Reflection question: What other barriers and issues do you see in your school or community?</a:t>
            </a:r>
          </a:p>
          <a:p>
            <a:pPr marL="0" indent="0">
              <a:buFontTx/>
              <a:buNone/>
            </a:pPr>
            <a:endParaRPr lang="en-AU" dirty="0"/>
          </a:p>
          <a:p>
            <a:pPr marL="0" indent="0">
              <a:buFontTx/>
              <a:buNone/>
            </a:pPr>
            <a:r>
              <a:rPr lang="en-AU" dirty="0"/>
              <a:t>Read more about these issues, and how find ways we can help alleviate these in our classrooms, on the GiST website.</a:t>
            </a:r>
          </a:p>
        </p:txBody>
      </p:sp>
      <p:sp>
        <p:nvSpPr>
          <p:cNvPr id="4" name="Slide Number Placeholder 3"/>
          <p:cNvSpPr>
            <a:spLocks noGrp="1"/>
          </p:cNvSpPr>
          <p:nvPr>
            <p:ph type="sldNum" sz="quarter" idx="5"/>
          </p:nvPr>
        </p:nvSpPr>
        <p:spPr/>
        <p:txBody>
          <a:bodyPr/>
          <a:lstStyle/>
          <a:p>
            <a:fld id="{38397052-D36F-42F1-AC17-A85EE351524B}" type="slidenum">
              <a:rPr lang="en-AU" smtClean="0"/>
              <a:t>3</a:t>
            </a:fld>
            <a:endParaRPr lang="en-AU"/>
          </a:p>
        </p:txBody>
      </p:sp>
    </p:spTree>
    <p:extLst>
      <p:ext uri="{BB962C8B-B14F-4D97-AF65-F5344CB8AC3E}">
        <p14:creationId xmlns:p14="http://schemas.microsoft.com/office/powerpoint/2010/main" val="111480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a:t>
            </a:r>
            <a:r>
              <a:rPr lang="en-GB" dirty="0" err="1"/>
              <a:t>katemangostar</a:t>
            </a:r>
            <a:r>
              <a:rPr lang="en-GB" dirty="0"/>
              <a:t> on </a:t>
            </a:r>
            <a:r>
              <a:rPr lang="en-GB" dirty="0" err="1"/>
              <a:t>Freepik</a:t>
            </a:r>
            <a:endParaRPr lang="en-GB" dirty="0"/>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5</a:t>
            </a:fld>
            <a:endParaRPr lang="en-AU"/>
          </a:p>
        </p:txBody>
      </p:sp>
    </p:spTree>
    <p:extLst>
      <p:ext uri="{BB962C8B-B14F-4D97-AF65-F5344CB8AC3E}">
        <p14:creationId xmlns:p14="http://schemas.microsoft.com/office/powerpoint/2010/main" val="321223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Explore your STEM identity </a:t>
            </a:r>
          </a:p>
          <a:p>
            <a:endParaRPr lang="en-GB" dirty="0"/>
          </a:p>
          <a:p>
            <a:r>
              <a:rPr lang="en-GB" dirty="0"/>
              <a:t>Part A: Think of someone who you would describe as a ‘STEM’ person and share the characteristics you believe make them so. As a group, explore the patterns in each other’s responses? </a:t>
            </a:r>
          </a:p>
          <a:p>
            <a:r>
              <a:rPr lang="en-GB" dirty="0"/>
              <a:t>Part B: Do you consider yourself a STEM person? What has your STEM journey looked like? </a:t>
            </a:r>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7</a:t>
            </a:fld>
            <a:endParaRPr lang="en-AU"/>
          </a:p>
        </p:txBody>
      </p:sp>
    </p:spTree>
    <p:extLst>
      <p:ext uri="{BB962C8B-B14F-4D97-AF65-F5344CB8AC3E}">
        <p14:creationId xmlns:p14="http://schemas.microsoft.com/office/powerpoint/2010/main" val="219920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Girls may have the idea that ‘getting it right’ is all that matters. This creates a need to refocus instead on the diverse range of dispositions and skills that are pivotal to STEM. </a:t>
            </a:r>
          </a:p>
          <a:p>
            <a:endParaRPr lang="en-GB" dirty="0"/>
          </a:p>
          <a:p>
            <a:r>
              <a:rPr lang="en-GB" dirty="0"/>
              <a:t>Focus on the importance of naming dispositions and skills so that students create a positive self-image of themselves doing STEM.</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14</a:t>
            </a:fld>
            <a:endParaRPr lang="en-AU"/>
          </a:p>
        </p:txBody>
      </p:sp>
    </p:spTree>
    <p:extLst>
      <p:ext uri="{BB962C8B-B14F-4D97-AF65-F5344CB8AC3E}">
        <p14:creationId xmlns:p14="http://schemas.microsoft.com/office/powerpoint/2010/main" val="425454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challenges associated with developing genuine interest and enthusiasm is that many educators don’t have a STEM background. According </a:t>
            </a:r>
            <a:r>
              <a:rPr lang="en-GB" dirty="0"/>
              <a:t>to the </a:t>
            </a:r>
            <a:r>
              <a:rPr lang="en-GB" dirty="0" err="1"/>
              <a:t>YouthInsight</a:t>
            </a:r>
            <a:r>
              <a:rPr lang="en-GB" dirty="0"/>
              <a:t> STEM Influencer Report (2021), teachers with prior qualifications are nearly four times as likely to feel confident connecting STEM content with real-world applications than those who do not have prior STEM qualifications. </a:t>
            </a:r>
          </a:p>
          <a:p>
            <a:endParaRPr lang="en-GB" dirty="0"/>
          </a:p>
          <a:p>
            <a:r>
              <a:rPr lang="en-GB" dirty="0"/>
              <a:t>Workshop activity: </a:t>
            </a:r>
          </a:p>
          <a:p>
            <a:r>
              <a:rPr lang="en-GB" dirty="0"/>
              <a:t>Hold an anonymous poll to find out how teachers rate their personal interest and enthusiasm for each of science (physics, chemistry, biology, earth and environmental science), technology, engineering and mathematics. </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10</a:t>
            </a:fld>
            <a:endParaRPr lang="en-AU"/>
          </a:p>
        </p:txBody>
      </p:sp>
    </p:spTree>
    <p:extLst>
      <p:ext uri="{BB962C8B-B14F-4D97-AF65-F5344CB8AC3E}">
        <p14:creationId xmlns:p14="http://schemas.microsoft.com/office/powerpoint/2010/main" val="89388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Workshop activity: </a:t>
            </a:r>
          </a:p>
          <a:p>
            <a:endParaRPr lang="en-GB" dirty="0"/>
          </a:p>
          <a:p>
            <a:r>
              <a:rPr lang="en-GB" dirty="0"/>
              <a:t>Try some Trivial Pursuit to get you thinking about STEM connections. The answer to each of these questions is something to do with chemistry. Can you devise a question for each category? </a:t>
            </a:r>
          </a:p>
          <a:p>
            <a:r>
              <a:rPr lang="en-GB" dirty="0"/>
              <a:t>You could share the questions below as an example, to get people thinking, then hand out blank cards for students to create their own. </a:t>
            </a:r>
          </a:p>
          <a:p>
            <a:endParaRPr lang="en-GB" dirty="0"/>
          </a:p>
          <a:p>
            <a:r>
              <a:rPr lang="en-GB" dirty="0"/>
              <a:t>Geography - Why can you float in the Dead Sea? (High salinity means your body is less dense than the water) </a:t>
            </a:r>
          </a:p>
          <a:p>
            <a:r>
              <a:rPr lang="en-GB" dirty="0"/>
              <a:t>Entertainment - What is the name of the book by Bonnie </a:t>
            </a:r>
            <a:r>
              <a:rPr lang="en-GB" dirty="0" err="1"/>
              <a:t>Garmus</a:t>
            </a:r>
            <a:r>
              <a:rPr lang="en-GB" dirty="0"/>
              <a:t> that has been made into a series starring Brie Larson? (Lessons in Chemistry) </a:t>
            </a:r>
          </a:p>
          <a:p>
            <a:r>
              <a:rPr lang="en-GB" dirty="0"/>
              <a:t>History - Who is the only woman to have won the Nobel Prize twice? (Marie Curie, once for Physics and once for Chemistry) </a:t>
            </a:r>
          </a:p>
          <a:p>
            <a:r>
              <a:rPr lang="en-GB" dirty="0"/>
              <a:t>Art and Literature - Why was the Hatter in Alice in Wonderland depicted as mad? (Mercury poisoning)</a:t>
            </a:r>
          </a:p>
          <a:p>
            <a:r>
              <a:rPr lang="en-GB" dirty="0"/>
              <a:t>Science and Nature - What type of acid is released by an ant when it bites? (Formic acid) </a:t>
            </a:r>
          </a:p>
          <a:p>
            <a:r>
              <a:rPr lang="en-GB" dirty="0"/>
              <a:t>Sport and Leisure - What chemical element is used to inflate most balloons that float? (Helium)</a:t>
            </a:r>
          </a:p>
          <a:p>
            <a:endParaRPr lang="en-GB" dirty="0"/>
          </a:p>
          <a:p>
            <a:r>
              <a:rPr lang="en-GB" dirty="0"/>
              <a:t>Try this activity when planning units of work to find a wide range of ways ‘into’ the content. You don’t have to use all the avenues, but if one grabs your interest, run with it! </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11</a:t>
            </a:fld>
            <a:endParaRPr lang="en-AU"/>
          </a:p>
        </p:txBody>
      </p:sp>
    </p:spTree>
    <p:extLst>
      <p:ext uri="{BB962C8B-B14F-4D97-AF65-F5344CB8AC3E}">
        <p14:creationId xmlns:p14="http://schemas.microsoft.com/office/powerpoint/2010/main" val="223257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Bef>
                <a:spcPts val="600"/>
              </a:spcBef>
              <a:spcAft>
                <a:spcPts val="600"/>
              </a:spcAft>
              <a:buFont typeface="Courier New" panose="02070309020205020404" pitchFamily="49" charset="0"/>
              <a:buChar char="o"/>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Express your own authentic rationale for learning the topic. Avoid justifying the topic with reference to the curriculum or exit requirements. </a:t>
            </a:r>
          </a:p>
          <a:p>
            <a:pPr marL="342900" lvl="0" indent="-342900">
              <a:lnSpc>
                <a:spcPct val="120000"/>
              </a:lnSpc>
              <a:spcBef>
                <a:spcPts val="600"/>
              </a:spcBef>
              <a:spcAft>
                <a:spcPts val="600"/>
              </a:spcAft>
              <a:buFont typeface="Courier New" panose="02070309020205020404" pitchFamily="49" charset="0"/>
              <a:buChar char="o"/>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Share what interests you, makes you wonder and want to learn more.</a:t>
            </a:r>
          </a:p>
          <a:p>
            <a:pPr marL="342900" lvl="0" indent="-342900">
              <a:lnSpc>
                <a:spcPct val="120000"/>
              </a:lnSpc>
              <a:spcBef>
                <a:spcPts val="600"/>
              </a:spcBef>
              <a:spcAft>
                <a:spcPts val="600"/>
              </a:spcAft>
              <a:buFont typeface="Courier New" panose="02070309020205020404" pitchFamily="49" charset="0"/>
              <a:buChar char="o"/>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Share personal stories that relate to STEM, including your own fears or anxieties. Use sharing your negative experiences as an opportunity to show that feelings and attitudes aren’t fixed, modelling a growth mindset. </a:t>
            </a:r>
          </a:p>
          <a:p>
            <a:pPr marL="342900" lvl="0" indent="-342900">
              <a:lnSpc>
                <a:spcPct val="120000"/>
              </a:lnSpc>
              <a:spcBef>
                <a:spcPts val="600"/>
              </a:spcBef>
              <a:spcAft>
                <a:spcPts val="600"/>
              </a:spcAft>
              <a:buFont typeface="Courier New" panose="02070309020205020404" pitchFamily="49" charset="0"/>
              <a:buChar char="o"/>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Encourage students to share ideas and explore concepts. Ask students to justify their opinions and acknowledge when further research is required.</a:t>
            </a:r>
          </a:p>
          <a:p>
            <a:pPr marL="342900" lvl="0" indent="-342900">
              <a:lnSpc>
                <a:spcPct val="120000"/>
              </a:lnSpc>
              <a:spcBef>
                <a:spcPts val="600"/>
              </a:spcBef>
              <a:spcAft>
                <a:spcPts val="600"/>
              </a:spcAft>
              <a:buFont typeface="Courier New" panose="02070309020205020404" pitchFamily="49" charset="0"/>
              <a:buChar char="o"/>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When a debate takes you out of your comfort zone, acknowledge this and let the discussion continue – model learning </a:t>
            </a:r>
            <a:r>
              <a:rPr lang="en-AU" sz="1800" b="1"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with</a:t>
            </a: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 your students.</a:t>
            </a:r>
          </a:p>
          <a:p>
            <a:pPr marL="342900" lvl="0" indent="-342900">
              <a:lnSpc>
                <a:spcPct val="120000"/>
              </a:lnSpc>
              <a:spcBef>
                <a:spcPts val="600"/>
              </a:spcBef>
              <a:spcAft>
                <a:spcPts val="600"/>
              </a:spcAft>
              <a:buFont typeface="Courier New" panose="02070309020205020404" pitchFamily="49" charset="0"/>
              <a:buChar char="o"/>
            </a:pPr>
            <a:r>
              <a:rPr lang="en-AU" sz="1800" dirty="0">
                <a:effectLst/>
                <a:latin typeface="Helvetica" panose="020B0604020202020204" pitchFamily="34" charset="0"/>
                <a:ea typeface="SimHei" panose="02010609060101010101" pitchFamily="49" charset="-122"/>
                <a:cs typeface="Arial" panose="020B0604020202020204" pitchFamily="34" charset="0"/>
              </a:rPr>
              <a:t>Recognise and celebrate others’ passion for the topic. Actively break down stereotypes of the types of people who do STEM.</a:t>
            </a:r>
          </a:p>
          <a:p>
            <a:pPr marL="342900" lvl="0" indent="-342900">
              <a:lnSpc>
                <a:spcPct val="120000"/>
              </a:lnSpc>
              <a:spcBef>
                <a:spcPts val="600"/>
              </a:spcBef>
              <a:spcAft>
                <a:spcPts val="600"/>
              </a:spcAft>
              <a:buFont typeface="Courier New" panose="02070309020205020404" pitchFamily="49" charset="0"/>
              <a:buChar char="o"/>
            </a:pPr>
            <a:endParaRPr lang="en-AU" sz="1800" dirty="0">
              <a:effectLst/>
              <a:latin typeface="Helvetica" panose="020B0604020202020204" pitchFamily="34" charset="0"/>
              <a:ea typeface="SimHei" panose="02010609060101010101" pitchFamily="49" charset="-122"/>
              <a:cs typeface="Arial" panose="020B0604020202020204" pitchFamily="34" charset="0"/>
            </a:endParaRPr>
          </a:p>
          <a:p>
            <a:pPr marL="0" lvl="0" indent="0">
              <a:lnSpc>
                <a:spcPct val="120000"/>
              </a:lnSpc>
              <a:spcBef>
                <a:spcPts val="600"/>
              </a:spcBef>
              <a:spcAft>
                <a:spcPts val="600"/>
              </a:spcAft>
              <a:buFont typeface="Courier New" panose="02070309020205020404" pitchFamily="49" charset="0"/>
              <a:buNone/>
            </a:pPr>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12</a:t>
            </a:fld>
            <a:endParaRPr lang="en-AU"/>
          </a:p>
        </p:txBody>
      </p:sp>
    </p:spTree>
    <p:extLst>
      <p:ext uri="{BB962C8B-B14F-4D97-AF65-F5344CB8AC3E}">
        <p14:creationId xmlns:p14="http://schemas.microsoft.com/office/powerpoint/2010/main" val="326105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Girls may have the idea that ‘getting it right’ is all that matters. This creates a need to refocus instead on the diverse range of dispositions and skills that are pivotal to STEM. </a:t>
            </a:r>
          </a:p>
          <a:p>
            <a:endParaRPr lang="en-GB" dirty="0"/>
          </a:p>
          <a:p>
            <a:r>
              <a:rPr lang="en-GB" dirty="0"/>
              <a:t>Focus on the importance of naming dispositions and skills so that students create a positive self-image of themselves doing STEM.</a:t>
            </a:r>
          </a:p>
          <a:p>
            <a:endParaRPr lang="en-AU" dirty="0"/>
          </a:p>
        </p:txBody>
      </p:sp>
      <p:sp>
        <p:nvSpPr>
          <p:cNvPr id="4" name="Slide Number Placeholder 3"/>
          <p:cNvSpPr>
            <a:spLocks noGrp="1"/>
          </p:cNvSpPr>
          <p:nvPr>
            <p:ph type="sldNum" sz="quarter" idx="5"/>
          </p:nvPr>
        </p:nvSpPr>
        <p:spPr/>
        <p:txBody>
          <a:bodyPr/>
          <a:lstStyle/>
          <a:p>
            <a:fld id="{38397052-D36F-42F1-AC17-A85EE351524B}" type="slidenum">
              <a:rPr lang="en-AU" smtClean="0"/>
              <a:t>13</a:t>
            </a:fld>
            <a:endParaRPr lang="en-AU"/>
          </a:p>
        </p:txBody>
      </p:sp>
    </p:spTree>
    <p:extLst>
      <p:ext uri="{BB962C8B-B14F-4D97-AF65-F5344CB8AC3E}">
        <p14:creationId xmlns:p14="http://schemas.microsoft.com/office/powerpoint/2010/main" val="235288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7AD-5EE1-8547-9616-BD7AF0E10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0D493F-B81F-0B43-B3A6-E19ED4C3F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CAB0FA-0814-C44A-B571-360C37B4B8FA}"/>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5" name="Footer Placeholder 4">
            <a:extLst>
              <a:ext uri="{FF2B5EF4-FFF2-40B4-BE49-F238E27FC236}">
                <a16:creationId xmlns:a16="http://schemas.microsoft.com/office/drawing/2014/main" id="{3CFCB8AE-70C6-D541-820D-6C764C59A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EDBA3-59F9-D543-9B14-338C1403B8D4}"/>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243496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DB08-B8B5-DE4E-B0CC-450AFD0C61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55D1D-82DF-6042-AA52-7D02717425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E585D-8461-3A47-846F-1011BCC8A1A8}"/>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5" name="Footer Placeholder 4">
            <a:extLst>
              <a:ext uri="{FF2B5EF4-FFF2-40B4-BE49-F238E27FC236}">
                <a16:creationId xmlns:a16="http://schemas.microsoft.com/office/drawing/2014/main" id="{A8C6CAD6-533D-8F47-AF71-565BF1B99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7A3F7-93B3-6A4E-B0E9-488DCEC54981}"/>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407002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6A5C4-8C44-B14F-8C04-9C61D3E26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E7B6D-ADCA-B44C-97DD-38EEA3CBC3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D71D4-D23F-B84F-9067-69C376DF7279}"/>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5" name="Footer Placeholder 4">
            <a:extLst>
              <a:ext uri="{FF2B5EF4-FFF2-40B4-BE49-F238E27FC236}">
                <a16:creationId xmlns:a16="http://schemas.microsoft.com/office/drawing/2014/main" id="{45A0C8A2-C68A-EB41-A9D4-01D3C52B2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A77BC-C71E-274C-9C46-42875EC5265E}"/>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252257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0053-DEB8-5140-B7AE-F40ACA75A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BF2482-783B-4F4D-8134-6ED244A91E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9615B-8C6C-CF44-B2F7-BD05DEECCD68}"/>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5" name="Footer Placeholder 4">
            <a:extLst>
              <a:ext uri="{FF2B5EF4-FFF2-40B4-BE49-F238E27FC236}">
                <a16:creationId xmlns:a16="http://schemas.microsoft.com/office/drawing/2014/main" id="{2ACB8164-3B9B-C642-97D8-8A60F6B13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9D5CF-68BF-254D-8FD0-548FBC0546AB}"/>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383089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DEE0-6F88-C54B-AD47-C911AB458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59F6E-93AC-3849-9DA0-5B6BF15B2C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DA5700-A3D1-DF43-82E4-78617E9DED54}"/>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5" name="Footer Placeholder 4">
            <a:extLst>
              <a:ext uri="{FF2B5EF4-FFF2-40B4-BE49-F238E27FC236}">
                <a16:creationId xmlns:a16="http://schemas.microsoft.com/office/drawing/2014/main" id="{11179787-6B7E-CE40-84E1-D3BA1AA86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1B84F-525A-D34C-8385-FC19F83591C5}"/>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417222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B68A-CF52-8148-8635-C23763C2C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33C46-D021-5244-BE80-A6FE73D1C1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7B1628-1DFB-A845-AD2B-D4C6849DCC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03D487-F452-8449-9A9E-3AD8FB7735D5}"/>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6" name="Footer Placeholder 5">
            <a:extLst>
              <a:ext uri="{FF2B5EF4-FFF2-40B4-BE49-F238E27FC236}">
                <a16:creationId xmlns:a16="http://schemas.microsoft.com/office/drawing/2014/main" id="{EEAF6A63-F496-C64B-B918-A3E4459AA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42968-B288-0940-9047-B8E7247ECC7C}"/>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356828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69F2-87B8-8F47-A906-AEA98213B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7E4E4-802E-A046-BBD6-8143F5C46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6D69BE-51F4-EB47-B906-CA9E6AE904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6B36C-C140-7046-8DB1-7F57381EC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7B0B3E-491E-BD49-9E19-1C62A9A3E5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146CC3-0353-5045-86EE-159EDABD9E8B}"/>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8" name="Footer Placeholder 7">
            <a:extLst>
              <a:ext uri="{FF2B5EF4-FFF2-40B4-BE49-F238E27FC236}">
                <a16:creationId xmlns:a16="http://schemas.microsoft.com/office/drawing/2014/main" id="{13BD0486-1691-5D4F-B0B8-496F3F450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E5C484-A0B3-524F-B714-8116859DF90F}"/>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81288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D05E-DA69-A04A-8FD1-F3CB46140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184E21-3F41-C44B-88DB-9A98E88130F0}"/>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4" name="Footer Placeholder 3">
            <a:extLst>
              <a:ext uri="{FF2B5EF4-FFF2-40B4-BE49-F238E27FC236}">
                <a16:creationId xmlns:a16="http://schemas.microsoft.com/office/drawing/2014/main" id="{64706A37-3336-2947-877D-34800B2E65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E60EC-EE88-E940-93F0-867F74FD7ED1}"/>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199412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9C09A-80DF-9045-AAA0-D0236C4491EA}"/>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3" name="Footer Placeholder 2">
            <a:extLst>
              <a:ext uri="{FF2B5EF4-FFF2-40B4-BE49-F238E27FC236}">
                <a16:creationId xmlns:a16="http://schemas.microsoft.com/office/drawing/2014/main" id="{A1958DBF-66D2-2546-AA98-548AA5613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85DC2B-876D-F54B-AAD9-45FB31F3C3CB}"/>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38403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F59D-321A-A046-BED9-7B79E386F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46DE7-7E33-7143-BE19-D83A6C2787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916D7-7C32-5345-9C3E-7C8D9C3E9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67991A-A492-1648-9F14-B6308DC88FD7}"/>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6" name="Footer Placeholder 5">
            <a:extLst>
              <a:ext uri="{FF2B5EF4-FFF2-40B4-BE49-F238E27FC236}">
                <a16:creationId xmlns:a16="http://schemas.microsoft.com/office/drawing/2014/main" id="{A8500D63-51D9-0941-B146-3921E2F64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6E67C-E678-D44C-823B-7844D3C79F21}"/>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352680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3107-AD31-0E40-BB04-2398D8FB9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B3E86E-C2B2-C64F-968E-427390467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BCDD73-3882-AD4D-9F8B-90CB31D2A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CF4A8A-D0AC-9242-B451-536B8A028149}"/>
              </a:ext>
            </a:extLst>
          </p:cNvPr>
          <p:cNvSpPr>
            <a:spLocks noGrp="1"/>
          </p:cNvSpPr>
          <p:nvPr>
            <p:ph type="dt" sz="half" idx="10"/>
          </p:nvPr>
        </p:nvSpPr>
        <p:spPr/>
        <p:txBody>
          <a:bodyPr/>
          <a:lstStyle/>
          <a:p>
            <a:fld id="{43F2B7F1-3B3E-304A-8910-0692AE196841}" type="datetimeFigureOut">
              <a:rPr lang="en-US" smtClean="0"/>
              <a:t>7/7/2024</a:t>
            </a:fld>
            <a:endParaRPr lang="en-US"/>
          </a:p>
        </p:txBody>
      </p:sp>
      <p:sp>
        <p:nvSpPr>
          <p:cNvPr id="6" name="Footer Placeholder 5">
            <a:extLst>
              <a:ext uri="{FF2B5EF4-FFF2-40B4-BE49-F238E27FC236}">
                <a16:creationId xmlns:a16="http://schemas.microsoft.com/office/drawing/2014/main" id="{37896CCF-CC54-FC49-94C2-EBCACEDDF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B381E-78A1-CC49-B9AD-45BB8E38FC17}"/>
              </a:ext>
            </a:extLst>
          </p:cNvPr>
          <p:cNvSpPr>
            <a:spLocks noGrp="1"/>
          </p:cNvSpPr>
          <p:nvPr>
            <p:ph type="sldNum" sz="quarter" idx="12"/>
          </p:nvPr>
        </p:nvSpPr>
        <p:spPr/>
        <p:txBody>
          <a:bodyPr/>
          <a:lstStyle/>
          <a:p>
            <a:fld id="{4FC08DD5-04F0-CD44-8590-F3487559C1BB}" type="slidenum">
              <a:rPr lang="en-US" smtClean="0"/>
              <a:t>‹#›</a:t>
            </a:fld>
            <a:endParaRPr lang="en-US"/>
          </a:p>
        </p:txBody>
      </p:sp>
    </p:spTree>
    <p:extLst>
      <p:ext uri="{BB962C8B-B14F-4D97-AF65-F5344CB8AC3E}">
        <p14:creationId xmlns:p14="http://schemas.microsoft.com/office/powerpoint/2010/main" val="397533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315D9-6EAA-EA4D-8D2B-BDDC96C29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571D2-253B-F24A-8A80-183A01853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EBBFD-EBB6-1945-8E54-5F6ED77CA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2B7F1-3B3E-304A-8910-0692AE196841}" type="datetimeFigureOut">
              <a:rPr lang="en-US" smtClean="0"/>
              <a:t>7/7/2024</a:t>
            </a:fld>
            <a:endParaRPr lang="en-US"/>
          </a:p>
        </p:txBody>
      </p:sp>
      <p:sp>
        <p:nvSpPr>
          <p:cNvPr id="5" name="Footer Placeholder 4">
            <a:extLst>
              <a:ext uri="{FF2B5EF4-FFF2-40B4-BE49-F238E27FC236}">
                <a16:creationId xmlns:a16="http://schemas.microsoft.com/office/drawing/2014/main" id="{CF728189-D95A-FD44-8D2B-17BB5F9F4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06A76A-2FE0-604F-81A8-ACC765155E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08DD5-04F0-CD44-8590-F3487559C1BB}" type="slidenum">
              <a:rPr lang="en-US" smtClean="0"/>
              <a:t>‹#›</a:t>
            </a:fld>
            <a:endParaRPr lang="en-US"/>
          </a:p>
        </p:txBody>
      </p:sp>
    </p:spTree>
    <p:extLst>
      <p:ext uri="{BB962C8B-B14F-4D97-AF65-F5344CB8AC3E}">
        <p14:creationId xmlns:p14="http://schemas.microsoft.com/office/powerpoint/2010/main" val="122127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Users/ajabongiorno_1/ESA%20Design/0_2023%20WIP/GiST%20She%20Did%20What%3f/PP/PNGs/GiST_Powerpoint_Dev_3010-2.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5_A5EFD7DC.xml"/><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file:////Users/ajabongiorno_1/ESA%20Design/0_2023%20WIP/GiST%20She%20Did%20What%3f/PP/PNGs/GiST_Powerpoint_Dev_3010-6.pn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file:////Users/ajabongiorno_1/ESA%20Design/0_2023%20WIP/GiST%20She%20Did%20What%3f/PP/PNGs/GiST_Powerpoint_Dev_3010-6.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Users/ajabongiorno_1/ESA%20Design/0_2023%20WIP/GiST%20She%20Did%20What%3f/PP/PNGs/GiST_Powerpoint_Dev_3010-6.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file:////Users/ajabongiorno_1/ESA%20Design/0_2023%20WIP/GiST%20She%20Did%20What%3f/PP/PNGs/GiST_Powerpoint_Dev_3010-6.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file:////Users/ajabongiorno_1/ESA%20Design/0_2023%20WIP/GiST%20She%20Did%20What%3f/PP/PNGs/GiST_Powerpoint_Dev_3010-6.png"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file:////Users/ajabongiorno_1/ESA%20Design/0_2023%20WIP/GiST%20She%20Did%20What%3f/PP/PNGs/GiST_Powerpoint_Dev_3010-6.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ajabongiorno_1/ESA%20Design/0_2023%20WIP/GiST%20She%20Did%20What%3f/PP/PNGs/GiST_Powerpoint_Dev_3010-6.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ajabongiorno_1/ESA%20Design/0_2023%20WIP/GiST%20She%20Did%20What%3f/PP/PNGs/GiST_Powerpoint_Dev_3010-6.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797F-7003-6647-A98E-FA92D41367D2}"/>
              </a:ext>
            </a:extLst>
          </p:cNvPr>
          <p:cNvSpPr>
            <a:spLocks noGrp="1"/>
          </p:cNvSpPr>
          <p:nvPr>
            <p:ph type="ctrTitle"/>
          </p:nvPr>
        </p:nvSpPr>
        <p:spPr>
          <a:xfrm>
            <a:off x="448235" y="1523999"/>
            <a:ext cx="11322424" cy="1985963"/>
          </a:xfrm>
        </p:spPr>
        <p:txBody>
          <a:bodyPr anchor="ctr" anchorCtr="1">
            <a:normAutofit fontScale="90000"/>
          </a:bodyPr>
          <a:lstStyle/>
          <a:p>
            <a:r>
              <a:rPr lang="en-GB" sz="9600" b="1">
                <a:solidFill>
                  <a:srgbClr val="363991"/>
                </a:solidFill>
                <a:latin typeface="Helvetica" pitchFamily="2" charset="0"/>
              </a:rPr>
              <a:t>The Girls in STEM Toolkit (GiST)</a:t>
            </a:r>
            <a:endParaRPr lang="en-US" sz="6500" b="1">
              <a:solidFill>
                <a:srgbClr val="363991"/>
              </a:solidFill>
              <a:latin typeface="Helvetica" pitchFamily="2" charset="0"/>
            </a:endParaRPr>
          </a:p>
        </p:txBody>
      </p:sp>
      <p:sp>
        <p:nvSpPr>
          <p:cNvPr id="3" name="Subtitle 2">
            <a:extLst>
              <a:ext uri="{FF2B5EF4-FFF2-40B4-BE49-F238E27FC236}">
                <a16:creationId xmlns:a16="http://schemas.microsoft.com/office/drawing/2014/main" id="{63BA1676-E006-274F-AC49-5506B86ABEE6}"/>
              </a:ext>
            </a:extLst>
          </p:cNvPr>
          <p:cNvSpPr>
            <a:spLocks noGrp="1"/>
          </p:cNvSpPr>
          <p:nvPr>
            <p:ph type="subTitle" idx="1"/>
          </p:nvPr>
        </p:nvSpPr>
        <p:spPr>
          <a:xfrm>
            <a:off x="448235" y="3602038"/>
            <a:ext cx="11322424" cy="1655762"/>
          </a:xfrm>
        </p:spPr>
        <p:txBody>
          <a:bodyPr anchor="ctr" anchorCtr="1">
            <a:normAutofit/>
          </a:bodyPr>
          <a:lstStyle/>
          <a:p>
            <a:r>
              <a:rPr lang="en-US" sz="4400" b="1">
                <a:solidFill>
                  <a:srgbClr val="F15E23"/>
                </a:solidFill>
                <a:latin typeface="Helvetica" pitchFamily="2" charset="0"/>
              </a:rPr>
              <a:t>Talk Tools</a:t>
            </a:r>
          </a:p>
        </p:txBody>
      </p:sp>
    </p:spTree>
    <p:extLst>
      <p:ext uri="{BB962C8B-B14F-4D97-AF65-F5344CB8AC3E}">
        <p14:creationId xmlns:p14="http://schemas.microsoft.com/office/powerpoint/2010/main" val="156407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a:solidFill>
                <a:srgbClr val="363991"/>
              </a:solidFill>
              <a:latin typeface="Helvetica" pitchFamily="2" charset="0"/>
            </a:endParaRPr>
          </a:p>
        </p:txBody>
      </p:sp>
      <p:sp>
        <p:nvSpPr>
          <p:cNvPr id="3" name="TextBox 2">
            <a:extLst>
              <a:ext uri="{FF2B5EF4-FFF2-40B4-BE49-F238E27FC236}">
                <a16:creationId xmlns:a16="http://schemas.microsoft.com/office/drawing/2014/main" id="{3ECAD8C3-2313-A9FA-1D4F-11D0F5F4C612}"/>
              </a:ext>
            </a:extLst>
          </p:cNvPr>
          <p:cNvSpPr txBox="1"/>
          <p:nvPr/>
        </p:nvSpPr>
        <p:spPr>
          <a:xfrm>
            <a:off x="1297106" y="1827760"/>
            <a:ext cx="9597788" cy="4376583"/>
          </a:xfrm>
          <a:prstGeom prst="rect">
            <a:avLst/>
          </a:prstGeom>
          <a:noFill/>
        </p:spPr>
        <p:txBody>
          <a:bodyPr wrap="square" lIns="91440" tIns="45720" rIns="91440" bIns="45720" anchor="t">
            <a:spAutoFit/>
          </a:bodyPr>
          <a:lstStyle/>
          <a:p>
            <a:r>
              <a:rPr lang="en-GB" sz="9600" b="1" dirty="0">
                <a:solidFill>
                  <a:srgbClr val="363991"/>
                </a:solidFill>
                <a:latin typeface="Helvetica" pitchFamily="2" charset="0"/>
              </a:rPr>
              <a:t>1. Show interest and enthusiasm</a:t>
            </a:r>
          </a:p>
          <a:p>
            <a:pPr algn="ctr">
              <a:lnSpc>
                <a:spcPct val="90000"/>
              </a:lnSpc>
              <a:spcBef>
                <a:spcPct val="0"/>
              </a:spcBef>
            </a:pPr>
            <a:endParaRPr lang="en-GB" sz="9600" b="1" dirty="0">
              <a:solidFill>
                <a:srgbClr val="363991"/>
              </a:solidFill>
              <a:latin typeface="Helvetica" pitchFamily="2" charset="0"/>
              <a:ea typeface="+mj-ea"/>
              <a:cs typeface="Helvetica"/>
            </a:endParaRPr>
          </a:p>
        </p:txBody>
      </p:sp>
    </p:spTree>
    <p:extLst>
      <p:ext uri="{BB962C8B-B14F-4D97-AF65-F5344CB8AC3E}">
        <p14:creationId xmlns:p14="http://schemas.microsoft.com/office/powerpoint/2010/main" val="31722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r:link="rId5">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D5CDFD-B605-9E45-AF3C-E212E2702EC9}"/>
              </a:ext>
            </a:extLst>
          </p:cNvPr>
          <p:cNvSpPr>
            <a:spLocks noGrp="1"/>
          </p:cNvSpPr>
          <p:nvPr>
            <p:ph sz="half" idx="1"/>
          </p:nvPr>
        </p:nvSpPr>
        <p:spPr>
          <a:xfrm>
            <a:off x="800099" y="745396"/>
            <a:ext cx="10611971" cy="5477288"/>
          </a:xfrm>
        </p:spPr>
        <p:txBody>
          <a:bodyPr/>
          <a:lstStyle/>
          <a:p>
            <a:pPr marL="0" indent="0" algn="l">
              <a:buNone/>
              <a:defRPr b="0"/>
            </a:pPr>
            <a:r>
              <a:rPr lang="en-GB" dirty="0"/>
              <a:t>Students are more likely to be positively engaged in STEM if you are </a:t>
            </a:r>
            <a:r>
              <a:rPr lang="en-GB" b="1" dirty="0"/>
              <a:t>genuinely*</a:t>
            </a:r>
            <a:r>
              <a:rPr lang="en-GB" dirty="0"/>
              <a:t> interested and enthusiastic. </a:t>
            </a:r>
          </a:p>
          <a:p>
            <a:pPr marL="0" indent="0" algn="l">
              <a:buNone/>
              <a:defRPr b="0"/>
            </a:pPr>
            <a:r>
              <a:rPr lang="en-GB" sz="2400" dirty="0"/>
              <a:t>*Students can tell when you’re faking enthusiasm </a:t>
            </a:r>
            <a:r>
              <a:rPr lang="en-GB" sz="2400" dirty="0">
                <a:sym typeface="Helvetica Neue"/>
              </a:rPr>
              <a:t>–  </a:t>
            </a:r>
            <a:r>
              <a:rPr lang="en-GB" sz="2400" dirty="0"/>
              <a:t>and it doesn’t have the same effect! </a:t>
            </a:r>
          </a:p>
          <a:p>
            <a:endParaRPr lang="en-AU" dirty="0">
              <a:solidFill>
                <a:schemeClr val="tx1">
                  <a:lumMod val="65000"/>
                  <a:lumOff val="35000"/>
                </a:schemeClr>
              </a:solidFill>
              <a:latin typeface="Helvetica" pitchFamily="2" charset="0"/>
            </a:endParaRPr>
          </a:p>
        </p:txBody>
      </p:sp>
      <p:pic>
        <p:nvPicPr>
          <p:cNvPr id="2" name="Image" descr="Image">
            <a:extLst>
              <a:ext uri="{FF2B5EF4-FFF2-40B4-BE49-F238E27FC236}">
                <a16:creationId xmlns:a16="http://schemas.microsoft.com/office/drawing/2014/main" id="{9AEFD5B8-FF97-5260-F99A-825CB1FE1F3C}"/>
              </a:ext>
            </a:extLst>
          </p:cNvPr>
          <p:cNvPicPr>
            <a:picLocks noChangeAspect="1"/>
          </p:cNvPicPr>
          <p:nvPr/>
        </p:nvPicPr>
        <p:blipFill>
          <a:blip r:embed="rId6"/>
          <a:stretch>
            <a:fillRect/>
          </a:stretch>
        </p:blipFill>
        <p:spPr>
          <a:xfrm>
            <a:off x="779930" y="2857575"/>
            <a:ext cx="7201942" cy="3393721"/>
          </a:xfrm>
          <a:prstGeom prst="rect">
            <a:avLst/>
          </a:prstGeom>
          <a:ln w="12700">
            <a:solidFill>
              <a:srgbClr val="000000"/>
            </a:solidFill>
            <a:miter lim="400000"/>
          </a:ln>
        </p:spPr>
      </p:pic>
      <p:pic>
        <p:nvPicPr>
          <p:cNvPr id="3" name="Image" descr="Image">
            <a:extLst>
              <a:ext uri="{FF2B5EF4-FFF2-40B4-BE49-F238E27FC236}">
                <a16:creationId xmlns:a16="http://schemas.microsoft.com/office/drawing/2014/main" id="{014C0ADA-A231-F172-D94D-A2605E686F10}"/>
              </a:ext>
            </a:extLst>
          </p:cNvPr>
          <p:cNvPicPr>
            <a:picLocks noChangeAspect="1"/>
          </p:cNvPicPr>
          <p:nvPr/>
        </p:nvPicPr>
        <p:blipFill>
          <a:blip r:embed="rId7"/>
          <a:stretch>
            <a:fillRect/>
          </a:stretch>
        </p:blipFill>
        <p:spPr>
          <a:xfrm>
            <a:off x="8325135" y="2517009"/>
            <a:ext cx="2733766" cy="3862311"/>
          </a:xfrm>
          <a:prstGeom prst="rect">
            <a:avLst/>
          </a:prstGeom>
          <a:ln w="12700">
            <a:miter lim="400000"/>
          </a:ln>
        </p:spPr>
      </p:pic>
    </p:spTree>
    <p:extLst>
      <p:ext uri="{BB962C8B-B14F-4D97-AF65-F5344CB8AC3E}">
        <p14:creationId xmlns:p14="http://schemas.microsoft.com/office/powerpoint/2010/main" val="278395900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363991"/>
                </a:solidFill>
                <a:latin typeface="Helvetica" pitchFamily="2" charset="0"/>
              </a:rPr>
              <a:t>What brings STEM alive for you?</a:t>
            </a:r>
          </a:p>
        </p:txBody>
      </p:sp>
      <p:grpSp>
        <p:nvGrpSpPr>
          <p:cNvPr id="5" name="Group">
            <a:extLst>
              <a:ext uri="{FF2B5EF4-FFF2-40B4-BE49-F238E27FC236}">
                <a16:creationId xmlns:a16="http://schemas.microsoft.com/office/drawing/2014/main" id="{E6281D7C-BA18-1140-3F81-615189858D94}"/>
              </a:ext>
            </a:extLst>
          </p:cNvPr>
          <p:cNvGrpSpPr/>
          <p:nvPr/>
        </p:nvGrpSpPr>
        <p:grpSpPr>
          <a:xfrm>
            <a:off x="1211106" y="1335742"/>
            <a:ext cx="9769788" cy="4532140"/>
            <a:chOff x="0" y="0"/>
            <a:chExt cx="14311200" cy="8807961"/>
          </a:xfrm>
        </p:grpSpPr>
        <p:sp>
          <p:nvSpPr>
            <p:cNvPr id="7" name="Rectangle">
              <a:extLst>
                <a:ext uri="{FF2B5EF4-FFF2-40B4-BE49-F238E27FC236}">
                  <a16:creationId xmlns:a16="http://schemas.microsoft.com/office/drawing/2014/main" id="{92DFD5F2-C9A5-03CC-654B-F7E34D0FFB57}"/>
                </a:ext>
              </a:extLst>
            </p:cNvPr>
            <p:cNvSpPr/>
            <p:nvPr/>
          </p:nvSpPr>
          <p:spPr>
            <a:xfrm>
              <a:off x="0" y="0"/>
              <a:ext cx="14311201" cy="8807962"/>
            </a:xfrm>
            <a:prstGeom prst="rect">
              <a:avLst/>
            </a:prstGeom>
            <a:solidFill>
              <a:schemeClr val="accent1">
                <a:hueOff val="114395"/>
                <a:lumOff val="-24975"/>
              </a:scheme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 name="Rectangle">
              <a:extLst>
                <a:ext uri="{FF2B5EF4-FFF2-40B4-BE49-F238E27FC236}">
                  <a16:creationId xmlns:a16="http://schemas.microsoft.com/office/drawing/2014/main" id="{9700CEE6-601C-C858-96BB-7ECB07804779}"/>
                </a:ext>
              </a:extLst>
            </p:cNvPr>
            <p:cNvSpPr/>
            <p:nvPr/>
          </p:nvSpPr>
          <p:spPr>
            <a:xfrm>
              <a:off x="332701" y="342512"/>
              <a:ext cx="13645798" cy="8122938"/>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9" name="G">
              <a:extLst>
                <a:ext uri="{FF2B5EF4-FFF2-40B4-BE49-F238E27FC236}">
                  <a16:creationId xmlns:a16="http://schemas.microsoft.com/office/drawing/2014/main" id="{DC9A74E4-48AD-8D16-29F6-F7270EB50C93}"/>
                </a:ext>
              </a:extLst>
            </p:cNvPr>
            <p:cNvSpPr/>
            <p:nvPr/>
          </p:nvSpPr>
          <p:spPr>
            <a:xfrm>
              <a:off x="807212" y="711906"/>
              <a:ext cx="1797200" cy="1079075"/>
            </a:xfrm>
            <a:prstGeom prst="ellipse">
              <a:avLst/>
            </a:prstGeom>
            <a:solidFill>
              <a:schemeClr val="accent1"/>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G</a:t>
              </a:r>
            </a:p>
          </p:txBody>
        </p:sp>
        <p:sp>
          <p:nvSpPr>
            <p:cNvPr id="10" name="E">
              <a:extLst>
                <a:ext uri="{FF2B5EF4-FFF2-40B4-BE49-F238E27FC236}">
                  <a16:creationId xmlns:a16="http://schemas.microsoft.com/office/drawing/2014/main" id="{B5D0BAA7-4A34-5726-0F14-C6BFEE77FCB2}"/>
                </a:ext>
              </a:extLst>
            </p:cNvPr>
            <p:cNvSpPr/>
            <p:nvPr/>
          </p:nvSpPr>
          <p:spPr>
            <a:xfrm>
              <a:off x="807212" y="1968977"/>
              <a:ext cx="1797200" cy="1079075"/>
            </a:xfrm>
            <a:prstGeom prst="ellipse">
              <a:avLst/>
            </a:prstGeom>
            <a:solidFill>
              <a:schemeClr val="accent6"/>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E</a:t>
              </a:r>
            </a:p>
          </p:txBody>
        </p:sp>
        <p:sp>
          <p:nvSpPr>
            <p:cNvPr id="11" name="H">
              <a:extLst>
                <a:ext uri="{FF2B5EF4-FFF2-40B4-BE49-F238E27FC236}">
                  <a16:creationId xmlns:a16="http://schemas.microsoft.com/office/drawing/2014/main" id="{2E9F0640-10A4-7152-7C07-0E6AD510A1D2}"/>
                </a:ext>
              </a:extLst>
            </p:cNvPr>
            <p:cNvSpPr/>
            <p:nvPr/>
          </p:nvSpPr>
          <p:spPr>
            <a:xfrm>
              <a:off x="807212" y="3226049"/>
              <a:ext cx="1797200" cy="1079075"/>
            </a:xfrm>
            <a:prstGeom prst="ellipse">
              <a:avLst/>
            </a:prstGeom>
            <a:solidFill>
              <a:schemeClr val="accent4">
                <a:hueOff val="366961"/>
                <a:satOff val="4172"/>
                <a:lumOff val="11129"/>
              </a:schemeClr>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b="0">
                  <a:latin typeface="+mn-lt"/>
                  <a:ea typeface="+mn-ea"/>
                  <a:cs typeface="+mn-cs"/>
                  <a:sym typeface="Helvetica Neue Medium"/>
                </a:defRPr>
              </a:lvl1pPr>
            </a:lstStyle>
            <a:p>
              <a:r>
                <a:t>H</a:t>
              </a:r>
            </a:p>
          </p:txBody>
        </p:sp>
        <p:sp>
          <p:nvSpPr>
            <p:cNvPr id="12" name="AL">
              <a:extLst>
                <a:ext uri="{FF2B5EF4-FFF2-40B4-BE49-F238E27FC236}">
                  <a16:creationId xmlns:a16="http://schemas.microsoft.com/office/drawing/2014/main" id="{6C4D908B-E573-448A-3D6C-91DFB70AE011}"/>
                </a:ext>
              </a:extLst>
            </p:cNvPr>
            <p:cNvSpPr/>
            <p:nvPr/>
          </p:nvSpPr>
          <p:spPr>
            <a:xfrm>
              <a:off x="807212" y="4483120"/>
              <a:ext cx="1797200" cy="1079075"/>
            </a:xfrm>
            <a:prstGeom prst="ellipse">
              <a:avLst/>
            </a:prstGeom>
            <a:solidFill>
              <a:srgbClr val="945200"/>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AL</a:t>
              </a:r>
            </a:p>
          </p:txBody>
        </p:sp>
        <p:sp>
          <p:nvSpPr>
            <p:cNvPr id="13" name="SN">
              <a:extLst>
                <a:ext uri="{FF2B5EF4-FFF2-40B4-BE49-F238E27FC236}">
                  <a16:creationId xmlns:a16="http://schemas.microsoft.com/office/drawing/2014/main" id="{04D28197-9E59-B205-5CA7-889B35F0BB34}"/>
                </a:ext>
              </a:extLst>
            </p:cNvPr>
            <p:cNvSpPr/>
            <p:nvPr/>
          </p:nvSpPr>
          <p:spPr>
            <a:xfrm>
              <a:off x="807212" y="5740191"/>
              <a:ext cx="1797200" cy="1079075"/>
            </a:xfrm>
            <a:prstGeom prst="ellipse">
              <a:avLst/>
            </a:prstGeom>
            <a:solidFill>
              <a:schemeClr val="accent3">
                <a:hueOff val="914337"/>
                <a:satOff val="31515"/>
                <a:lumOff val="-30790"/>
              </a:schemeClr>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SN</a:t>
              </a:r>
            </a:p>
          </p:txBody>
        </p:sp>
        <p:sp>
          <p:nvSpPr>
            <p:cNvPr id="14" name="SL">
              <a:extLst>
                <a:ext uri="{FF2B5EF4-FFF2-40B4-BE49-F238E27FC236}">
                  <a16:creationId xmlns:a16="http://schemas.microsoft.com/office/drawing/2014/main" id="{9A34D2FD-05B4-24EA-C57C-723854D0BAA6}"/>
                </a:ext>
              </a:extLst>
            </p:cNvPr>
            <p:cNvSpPr/>
            <p:nvPr/>
          </p:nvSpPr>
          <p:spPr>
            <a:xfrm>
              <a:off x="807212" y="6997262"/>
              <a:ext cx="1797200" cy="1079075"/>
            </a:xfrm>
            <a:prstGeom prst="ellipse">
              <a:avLst/>
            </a:prstGeom>
            <a:solidFill>
              <a:schemeClr val="accent4">
                <a:hueOff val="-1081314"/>
                <a:satOff val="4338"/>
                <a:lumOff val="-8931"/>
              </a:schemeClr>
            </a:solidFill>
            <a:ln w="12700" cap="flat">
              <a:solidFill>
                <a:srgbClr val="000000"/>
              </a:solidFill>
              <a:prstDash val="solid"/>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b="0">
                  <a:solidFill>
                    <a:srgbClr val="FFFFFF"/>
                  </a:solidFill>
                  <a:latin typeface="+mn-lt"/>
                  <a:ea typeface="+mn-ea"/>
                  <a:cs typeface="+mn-cs"/>
                  <a:sym typeface="Helvetica Neue Medium"/>
                </a:defRPr>
              </a:lvl1pPr>
            </a:lstStyle>
            <a:p>
              <a:r>
                <a:t>SL</a:t>
              </a:r>
            </a:p>
          </p:txBody>
        </p:sp>
      </p:grpSp>
    </p:spTree>
    <p:extLst>
      <p:ext uri="{BB962C8B-B14F-4D97-AF65-F5344CB8AC3E}">
        <p14:creationId xmlns:p14="http://schemas.microsoft.com/office/powerpoint/2010/main" val="233492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a:solidFill>
                <a:srgbClr val="363991"/>
              </a:solidFill>
              <a:latin typeface="Helvetica" pitchFamily="2" charset="0"/>
            </a:endParaRPr>
          </a:p>
        </p:txBody>
      </p:sp>
      <p:sp>
        <p:nvSpPr>
          <p:cNvPr id="2" name="Show interest  &amp; enthusiasm">
            <a:extLst>
              <a:ext uri="{FF2B5EF4-FFF2-40B4-BE49-F238E27FC236}">
                <a16:creationId xmlns:a16="http://schemas.microsoft.com/office/drawing/2014/main" id="{6405F428-64E8-B8D8-6770-92310531E56B}"/>
              </a:ext>
            </a:extLst>
          </p:cNvPr>
          <p:cNvSpPr/>
          <p:nvPr/>
        </p:nvSpPr>
        <p:spPr>
          <a:xfrm>
            <a:off x="7820167" y="191069"/>
            <a:ext cx="3971499" cy="1634556"/>
          </a:xfrm>
          <a:prstGeom prst="wedgeEllipseCallout">
            <a:avLst>
              <a:gd name="adj1" fmla="val -57549"/>
              <a:gd name="adj2" fmla="val 53172"/>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solidFill>
                  <a:srgbClr val="FFFFFF"/>
                </a:solidFill>
                <a:latin typeface="+mn-lt"/>
                <a:ea typeface="+mn-ea"/>
                <a:cs typeface="+mn-cs"/>
                <a:sym typeface="Helvetica Neue Medium"/>
              </a:defRPr>
            </a:pPr>
            <a:r>
              <a:rPr dirty="0"/>
              <a:t>Show interest </a:t>
            </a:r>
            <a:br>
              <a:rPr/>
            </a:br>
            <a:r>
              <a:rPr lang="en-US" dirty="0"/>
              <a:t>and</a:t>
            </a:r>
            <a:r>
              <a:rPr dirty="0"/>
              <a:t> enthusiasm</a:t>
            </a:r>
          </a:p>
        </p:txBody>
      </p:sp>
      <p:sp>
        <p:nvSpPr>
          <p:cNvPr id="14" name="Rectangle: Rounded Corners 13">
            <a:extLst>
              <a:ext uri="{FF2B5EF4-FFF2-40B4-BE49-F238E27FC236}">
                <a16:creationId xmlns:a16="http://schemas.microsoft.com/office/drawing/2014/main" id="{D385C7E8-278B-5A95-589D-6204ADB67AAF}"/>
              </a:ext>
            </a:extLst>
          </p:cNvPr>
          <p:cNvSpPr/>
          <p:nvPr/>
        </p:nvSpPr>
        <p:spPr>
          <a:xfrm>
            <a:off x="8353570" y="2647929"/>
            <a:ext cx="3143250" cy="120015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600"/>
              </a:spcBef>
              <a:spcAft>
                <a:spcPts val="600"/>
              </a:spcAft>
              <a:buNone/>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Share personal stories that relate to STEM, including your own fears or anxieties. </a:t>
            </a:r>
          </a:p>
        </p:txBody>
      </p:sp>
      <p:sp>
        <p:nvSpPr>
          <p:cNvPr id="19" name="Rectangle: Rounded Corners 18">
            <a:extLst>
              <a:ext uri="{FF2B5EF4-FFF2-40B4-BE49-F238E27FC236}">
                <a16:creationId xmlns:a16="http://schemas.microsoft.com/office/drawing/2014/main" id="{C1383493-3DF1-8726-CD23-8CB83E06D901}"/>
              </a:ext>
            </a:extLst>
          </p:cNvPr>
          <p:cNvSpPr/>
          <p:nvPr/>
        </p:nvSpPr>
        <p:spPr>
          <a:xfrm>
            <a:off x="4824485" y="2047854"/>
            <a:ext cx="3143250" cy="120015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20000"/>
              </a:lnSpc>
              <a:spcBef>
                <a:spcPts val="600"/>
              </a:spcBef>
              <a:spcAft>
                <a:spcPts val="600"/>
              </a:spcAft>
              <a:buNone/>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Share what interests you, makes you wonder </a:t>
            </a:r>
            <a:r>
              <a:rPr lang="en-AU" dirty="0">
                <a:solidFill>
                  <a:srgbClr val="37424A"/>
                </a:solidFill>
                <a:latin typeface="Helvetica" panose="020B0604020202020204" pitchFamily="34" charset="0"/>
                <a:ea typeface="SimHei" panose="02010609060101010101" pitchFamily="49" charset="-122"/>
                <a:cs typeface="Arial" panose="020B0604020202020204" pitchFamily="34" charset="0"/>
              </a:rPr>
              <a:t>and</a:t>
            </a: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 want to learn more.</a:t>
            </a:r>
          </a:p>
        </p:txBody>
      </p:sp>
      <p:sp>
        <p:nvSpPr>
          <p:cNvPr id="20" name="Rectangle: Rounded Corners 19">
            <a:extLst>
              <a:ext uri="{FF2B5EF4-FFF2-40B4-BE49-F238E27FC236}">
                <a16:creationId xmlns:a16="http://schemas.microsoft.com/office/drawing/2014/main" id="{309FAD72-B638-17DF-9745-DB026BF729B6}"/>
              </a:ext>
            </a:extLst>
          </p:cNvPr>
          <p:cNvSpPr/>
          <p:nvPr/>
        </p:nvSpPr>
        <p:spPr>
          <a:xfrm>
            <a:off x="1228584" y="1447779"/>
            <a:ext cx="3143250" cy="120015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20000"/>
              </a:lnSpc>
              <a:spcBef>
                <a:spcPts val="600"/>
              </a:spcBef>
              <a:spcAft>
                <a:spcPts val="600"/>
              </a:spcAft>
              <a:buFont typeface="Courier New" panose="02070309020205020404" pitchFamily="49" charset="0"/>
              <a:buNone/>
            </a:pPr>
            <a:r>
              <a:rPr lang="en-AU" sz="1800" dirty="0">
                <a:solidFill>
                  <a:schemeClr val="tx1">
                    <a:lumMod val="75000"/>
                    <a:lumOff val="25000"/>
                  </a:schemeClr>
                </a:solidFill>
                <a:effectLst/>
                <a:latin typeface="Helvetica" panose="020B0604020202020204" pitchFamily="34" charset="0"/>
                <a:ea typeface="SimHei" panose="02010609060101010101" pitchFamily="49" charset="-122"/>
                <a:cs typeface="Arial" panose="020B0604020202020204" pitchFamily="34" charset="0"/>
              </a:rPr>
              <a:t>Express your own authentic rationale for learning the topic.</a:t>
            </a:r>
          </a:p>
        </p:txBody>
      </p:sp>
      <p:sp>
        <p:nvSpPr>
          <p:cNvPr id="21" name="Rectangle: Rounded Corners 20">
            <a:extLst>
              <a:ext uri="{FF2B5EF4-FFF2-40B4-BE49-F238E27FC236}">
                <a16:creationId xmlns:a16="http://schemas.microsoft.com/office/drawing/2014/main" id="{7F1F44DB-DC31-1677-7292-8AABC15A6FC9}"/>
              </a:ext>
            </a:extLst>
          </p:cNvPr>
          <p:cNvSpPr/>
          <p:nvPr/>
        </p:nvSpPr>
        <p:spPr>
          <a:xfrm>
            <a:off x="466298" y="3128962"/>
            <a:ext cx="3143250" cy="120015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20000"/>
              </a:lnSpc>
              <a:spcBef>
                <a:spcPts val="600"/>
              </a:spcBef>
              <a:spcAft>
                <a:spcPts val="600"/>
              </a:spcAft>
              <a:buNone/>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Encourage students to share ideas and explore concepts. </a:t>
            </a:r>
          </a:p>
        </p:txBody>
      </p:sp>
      <p:sp>
        <p:nvSpPr>
          <p:cNvPr id="22" name="Rectangle: Rounded Corners 21">
            <a:extLst>
              <a:ext uri="{FF2B5EF4-FFF2-40B4-BE49-F238E27FC236}">
                <a16:creationId xmlns:a16="http://schemas.microsoft.com/office/drawing/2014/main" id="{CCDD8038-7D35-74B3-8B72-EB677B958D4C}"/>
              </a:ext>
            </a:extLst>
          </p:cNvPr>
          <p:cNvSpPr/>
          <p:nvPr/>
        </p:nvSpPr>
        <p:spPr>
          <a:xfrm>
            <a:off x="4524375" y="3707810"/>
            <a:ext cx="3143250" cy="1600221"/>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20000"/>
              </a:lnSpc>
              <a:spcBef>
                <a:spcPts val="600"/>
              </a:spcBef>
              <a:spcAft>
                <a:spcPts val="600"/>
              </a:spcAft>
              <a:buNone/>
            </a:pPr>
            <a:r>
              <a:rPr lang="en-AU" sz="1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When a debate takes you out of your comfort zone, acknowledge this and let the discussion continue.</a:t>
            </a:r>
          </a:p>
        </p:txBody>
      </p:sp>
      <p:sp>
        <p:nvSpPr>
          <p:cNvPr id="23" name="Rectangle: Rounded Corners 22">
            <a:extLst>
              <a:ext uri="{FF2B5EF4-FFF2-40B4-BE49-F238E27FC236}">
                <a16:creationId xmlns:a16="http://schemas.microsoft.com/office/drawing/2014/main" id="{5BF10F89-041E-693C-1372-9C1F01220011}"/>
              </a:ext>
            </a:extLst>
          </p:cNvPr>
          <p:cNvSpPr/>
          <p:nvPr/>
        </p:nvSpPr>
        <p:spPr>
          <a:xfrm>
            <a:off x="8234291" y="4507920"/>
            <a:ext cx="3143250" cy="120015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20000"/>
              </a:lnSpc>
              <a:spcBef>
                <a:spcPts val="600"/>
              </a:spcBef>
              <a:spcAft>
                <a:spcPts val="600"/>
              </a:spcAft>
              <a:buNone/>
            </a:pPr>
            <a:r>
              <a:rPr lang="en-AU" sz="1800" dirty="0">
                <a:solidFill>
                  <a:srgbClr val="37424A"/>
                </a:solidFill>
                <a:latin typeface="Helvetica" panose="020B0604020202020204" pitchFamily="34" charset="0"/>
                <a:ea typeface="SimHei" panose="02010609060101010101" pitchFamily="49" charset="-122"/>
                <a:cs typeface="Arial" panose="020B0604020202020204" pitchFamily="34" charset="0"/>
              </a:rPr>
              <a:t>Recognise and celebrate others’ passion for the topic. </a:t>
            </a:r>
          </a:p>
        </p:txBody>
      </p:sp>
      <p:sp>
        <p:nvSpPr>
          <p:cNvPr id="24" name="Rectangle: Rounded Corners 23">
            <a:extLst>
              <a:ext uri="{FF2B5EF4-FFF2-40B4-BE49-F238E27FC236}">
                <a16:creationId xmlns:a16="http://schemas.microsoft.com/office/drawing/2014/main" id="{71DAFA5F-65BD-E337-078B-06C3DB916C2E}"/>
              </a:ext>
            </a:extLst>
          </p:cNvPr>
          <p:cNvSpPr/>
          <p:nvPr/>
        </p:nvSpPr>
        <p:spPr>
          <a:xfrm>
            <a:off x="932386" y="4819190"/>
            <a:ext cx="3143250" cy="1200150"/>
          </a:xfrm>
          <a:prstGeom prst="round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nSpc>
                <a:spcPct val="120000"/>
              </a:lnSpc>
              <a:spcBef>
                <a:spcPts val="600"/>
              </a:spcBef>
              <a:spcAft>
                <a:spcPts val="600"/>
              </a:spcAft>
              <a:buNone/>
            </a:pPr>
            <a:r>
              <a:rPr lang="en-AU" sz="1800" dirty="0">
                <a:solidFill>
                  <a:srgbClr val="37424A"/>
                </a:solidFill>
                <a:latin typeface="Helvetica" panose="020B0604020202020204" pitchFamily="34" charset="0"/>
                <a:ea typeface="SimHei" panose="02010609060101010101" pitchFamily="49" charset="-122"/>
                <a:cs typeface="Arial" panose="020B0604020202020204" pitchFamily="34" charset="0"/>
              </a:rPr>
              <a:t>Actively break down stereotypes of the types of people who do STEM.</a:t>
            </a:r>
          </a:p>
        </p:txBody>
      </p:sp>
    </p:spTree>
    <p:extLst>
      <p:ext uri="{BB962C8B-B14F-4D97-AF65-F5344CB8AC3E}">
        <p14:creationId xmlns:p14="http://schemas.microsoft.com/office/powerpoint/2010/main" val="59304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a:solidFill>
                <a:srgbClr val="363991"/>
              </a:solidFill>
              <a:latin typeface="Helvetica" pitchFamily="2" charset="0"/>
            </a:endParaRPr>
          </a:p>
        </p:txBody>
      </p:sp>
      <p:sp>
        <p:nvSpPr>
          <p:cNvPr id="3" name="TextBox 2">
            <a:extLst>
              <a:ext uri="{FF2B5EF4-FFF2-40B4-BE49-F238E27FC236}">
                <a16:creationId xmlns:a16="http://schemas.microsoft.com/office/drawing/2014/main" id="{3ECAD8C3-2313-A9FA-1D4F-11D0F5F4C612}"/>
              </a:ext>
            </a:extLst>
          </p:cNvPr>
          <p:cNvSpPr txBox="1"/>
          <p:nvPr/>
        </p:nvSpPr>
        <p:spPr>
          <a:xfrm>
            <a:off x="1297106" y="1827760"/>
            <a:ext cx="9597788" cy="2751522"/>
          </a:xfrm>
          <a:prstGeom prst="rect">
            <a:avLst/>
          </a:prstGeom>
          <a:noFill/>
        </p:spPr>
        <p:txBody>
          <a:bodyPr wrap="square">
            <a:spAutoFit/>
          </a:bodyPr>
          <a:lstStyle/>
          <a:p>
            <a:pPr algn="ctr">
              <a:lnSpc>
                <a:spcPct val="90000"/>
              </a:lnSpc>
              <a:spcBef>
                <a:spcPct val="0"/>
              </a:spcBef>
            </a:pPr>
            <a:r>
              <a:rPr lang="en-GB" sz="9600" b="1" dirty="0">
                <a:solidFill>
                  <a:srgbClr val="363991"/>
                </a:solidFill>
                <a:latin typeface="Helvetica" pitchFamily="2" charset="0"/>
              </a:rPr>
              <a:t>2. Foster STEM dispositions</a:t>
            </a:r>
            <a:endParaRPr lang="en-US" sz="9600" b="1" dirty="0">
              <a:solidFill>
                <a:srgbClr val="363991"/>
              </a:solidFill>
              <a:latin typeface="Helvetica" pitchFamily="2" charset="0"/>
              <a:ea typeface="+mj-ea"/>
              <a:cs typeface="+mj-cs"/>
            </a:endParaRPr>
          </a:p>
        </p:txBody>
      </p:sp>
    </p:spTree>
    <p:extLst>
      <p:ext uri="{BB962C8B-B14F-4D97-AF65-F5344CB8AC3E}">
        <p14:creationId xmlns:p14="http://schemas.microsoft.com/office/powerpoint/2010/main" val="144832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2" name="Notice dispositions and skills">
            <a:extLst>
              <a:ext uri="{FF2B5EF4-FFF2-40B4-BE49-F238E27FC236}">
                <a16:creationId xmlns:a16="http://schemas.microsoft.com/office/drawing/2014/main" id="{B6F0D33E-A87A-02F5-C0CB-23251A042389}"/>
              </a:ext>
            </a:extLst>
          </p:cNvPr>
          <p:cNvSpPr/>
          <p:nvPr/>
        </p:nvSpPr>
        <p:spPr>
          <a:xfrm>
            <a:off x="8448338" y="345831"/>
            <a:ext cx="3539319" cy="1299233"/>
          </a:xfrm>
          <a:prstGeom prst="wedgeEllipseCallout">
            <a:avLst>
              <a:gd name="adj1" fmla="val -57549"/>
              <a:gd name="adj2" fmla="val 53172"/>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AU" sz="2500"/>
              <a:t> </a:t>
            </a:r>
            <a:r>
              <a:rPr sz="2500"/>
              <a:t>Notice </a:t>
            </a:r>
            <a:r>
              <a:rPr lang="en-AU" sz="2500"/>
              <a:t>   </a:t>
            </a:r>
            <a:r>
              <a:rPr sz="2500"/>
              <a:t>dispositions and skills </a:t>
            </a:r>
          </a:p>
        </p:txBody>
      </p:sp>
      <p:sp>
        <p:nvSpPr>
          <p:cNvPr id="5" name="TextBox 4">
            <a:extLst>
              <a:ext uri="{FF2B5EF4-FFF2-40B4-BE49-F238E27FC236}">
                <a16:creationId xmlns:a16="http://schemas.microsoft.com/office/drawing/2014/main" id="{168A7A2B-E4D6-4638-923A-4A59609A875D}"/>
              </a:ext>
            </a:extLst>
          </p:cNvPr>
          <p:cNvSpPr txBox="1"/>
          <p:nvPr/>
        </p:nvSpPr>
        <p:spPr>
          <a:xfrm>
            <a:off x="952500" y="1910749"/>
            <a:ext cx="9639300" cy="418576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t>Model curiosity by wondering out loud</a:t>
            </a:r>
          </a:p>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sym typeface="Times New Roman"/>
              </a:rPr>
              <a:t>Value </a:t>
            </a:r>
            <a:r>
              <a:rPr lang="en-GB" sz="2400" dirty="0"/>
              <a:t>and reward  student contributions that demonstrate curiosity, scepticism, creativity and intellectual risk-taking</a:t>
            </a:r>
          </a:p>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latin typeface="Calibri"/>
                <a:cs typeface="Calibri"/>
              </a:rPr>
              <a:t>Link students’ dispositions to thinking like a STEM practitioner</a:t>
            </a:r>
            <a:endParaRPr lang="en-GB" sz="2400" dirty="0"/>
          </a:p>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latin typeface="Calibri"/>
                <a:cs typeface="Calibri"/>
              </a:rPr>
              <a:t>Actively embrace and celebrate confusion and disagreements</a:t>
            </a:r>
          </a:p>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t>Notice and acknowledge perseverance and effort in reasoning and sense-making</a:t>
            </a:r>
          </a:p>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t>Explicitly teach students how to respectfully disagree</a:t>
            </a:r>
          </a:p>
          <a:p>
            <a:pPr marL="342900" indent="-342900">
              <a:lnSpc>
                <a:spcPct val="90000"/>
              </a:lnSpc>
              <a:spcBef>
                <a:spcPts val="1000"/>
              </a:spcBef>
              <a:buFont typeface="Arial" panose="020B0604020202020204" pitchFamily="34" charset="0"/>
              <a:buChar char="•"/>
              <a:defRPr sz="3200" b="0">
                <a:latin typeface="Calibri"/>
                <a:ea typeface="Calibri"/>
                <a:cs typeface="Calibri"/>
                <a:sym typeface="Calibri"/>
              </a:defRPr>
            </a:pPr>
            <a:r>
              <a:rPr lang="en-GB" sz="2400" dirty="0"/>
              <a:t>Model and explicitly teach students how to ask questions to understand another person’s perspective</a:t>
            </a:r>
            <a:endParaRPr lang="en-AU" sz="2400" dirty="0"/>
          </a:p>
        </p:txBody>
      </p:sp>
    </p:spTree>
    <p:extLst>
      <p:ext uri="{BB962C8B-B14F-4D97-AF65-F5344CB8AC3E}">
        <p14:creationId xmlns:p14="http://schemas.microsoft.com/office/powerpoint/2010/main" val="253080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1532312"/>
            <a:ext cx="9144000" cy="2449138"/>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b="1" dirty="0">
              <a:solidFill>
                <a:srgbClr val="363991"/>
              </a:solidFill>
              <a:latin typeface="Helvetica" pitchFamily="2" charset="0"/>
            </a:endParaRPr>
          </a:p>
          <a:p>
            <a:pPr marL="0" indent="0">
              <a:buNone/>
            </a:pPr>
            <a:r>
              <a:rPr lang="en-GB" sz="8000" b="1" dirty="0">
                <a:solidFill>
                  <a:srgbClr val="363991"/>
                </a:solidFill>
                <a:latin typeface="Helvetica" pitchFamily="2" charset="0"/>
              </a:rPr>
              <a:t>3. Value students’ STEM knowledge and experiences</a:t>
            </a:r>
            <a:endParaRPr lang="en-US" sz="8000" b="1" dirty="0">
              <a:solidFill>
                <a:srgbClr val="363991"/>
              </a:solidFill>
              <a:latin typeface="Helvetica" pitchFamily="2" charset="0"/>
            </a:endParaRPr>
          </a:p>
        </p:txBody>
      </p:sp>
    </p:spTree>
    <p:extLst>
      <p:ext uri="{BB962C8B-B14F-4D97-AF65-F5344CB8AC3E}">
        <p14:creationId xmlns:p14="http://schemas.microsoft.com/office/powerpoint/2010/main" val="319375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2" name="Elicit student knowledge and experiences">
            <a:extLst>
              <a:ext uri="{FF2B5EF4-FFF2-40B4-BE49-F238E27FC236}">
                <a16:creationId xmlns:a16="http://schemas.microsoft.com/office/drawing/2014/main" id="{873096CE-88C3-E921-4B74-685103B5A337}"/>
              </a:ext>
            </a:extLst>
          </p:cNvPr>
          <p:cNvSpPr/>
          <p:nvPr/>
        </p:nvSpPr>
        <p:spPr>
          <a:xfrm>
            <a:off x="7481045" y="0"/>
            <a:ext cx="4250167" cy="1564243"/>
          </a:xfrm>
          <a:prstGeom prst="wedgeEllipseCallout">
            <a:avLst>
              <a:gd name="adj1" fmla="val -57549"/>
              <a:gd name="adj2" fmla="val 53172"/>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AU" sz="2800" dirty="0"/>
              <a:t> </a:t>
            </a:r>
            <a:r>
              <a:rPr sz="2800" dirty="0"/>
              <a:t>Elicit student</a:t>
            </a:r>
            <a:r>
              <a:rPr lang="en-US" sz="2800" dirty="0"/>
              <a:t> </a:t>
            </a:r>
            <a:r>
              <a:rPr lang="en-AU" sz="2800" dirty="0"/>
              <a:t>         </a:t>
            </a:r>
            <a:r>
              <a:rPr sz="2800" dirty="0"/>
              <a:t>knowledge and experiences</a:t>
            </a:r>
          </a:p>
        </p:txBody>
      </p:sp>
      <p:sp>
        <p:nvSpPr>
          <p:cNvPr id="3" name="TextBox 2">
            <a:extLst>
              <a:ext uri="{FF2B5EF4-FFF2-40B4-BE49-F238E27FC236}">
                <a16:creationId xmlns:a16="http://schemas.microsoft.com/office/drawing/2014/main" id="{D8D1E88D-4C60-EC2D-BAF0-7D94C4913930}"/>
              </a:ext>
            </a:extLst>
          </p:cNvPr>
          <p:cNvSpPr txBox="1"/>
          <p:nvPr/>
        </p:nvSpPr>
        <p:spPr>
          <a:xfrm>
            <a:off x="454926" y="1564243"/>
            <a:ext cx="11282147" cy="4809778"/>
          </a:xfrm>
          <a:prstGeom prst="rect">
            <a:avLst/>
          </a:prstGeom>
          <a:noFill/>
        </p:spPr>
        <p:txBody>
          <a:bodyPr wrap="square" rtlCol="0">
            <a:spAutoFit/>
          </a:bodyPr>
          <a:lstStyle/>
          <a:p>
            <a:pPr marL="342900" lvl="0" indent="-342900">
              <a:lnSpc>
                <a:spcPct val="120000"/>
              </a:lnSpc>
              <a:spcBef>
                <a:spcPts val="600"/>
              </a:spcBef>
              <a:spcAft>
                <a:spcPts val="600"/>
              </a:spcAft>
              <a:buFont typeface="Symbol" panose="05050102010706020507" pitchFamily="18" charset="2"/>
              <a:buChar char=""/>
            </a:pPr>
            <a:r>
              <a:rPr lang="en-AU" sz="24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Invite and value student contributions drawn from their experiences outside of school</a:t>
            </a:r>
          </a:p>
          <a:p>
            <a:pPr marL="342900" lvl="0" indent="-342900">
              <a:lnSpc>
                <a:spcPct val="120000"/>
              </a:lnSpc>
              <a:spcBef>
                <a:spcPts val="600"/>
              </a:spcBef>
              <a:spcAft>
                <a:spcPts val="600"/>
              </a:spcAft>
              <a:buFont typeface="Symbol" panose="05050102010706020507" pitchFamily="18" charset="2"/>
              <a:buChar char=""/>
            </a:pPr>
            <a:r>
              <a:rPr lang="en-AU" sz="24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Share relevant examples from your own personal life experiences </a:t>
            </a:r>
          </a:p>
          <a:p>
            <a:pPr marL="342900" lvl="0" indent="-342900">
              <a:lnSpc>
                <a:spcPct val="120000"/>
              </a:lnSpc>
              <a:spcBef>
                <a:spcPts val="600"/>
              </a:spcBef>
              <a:spcAft>
                <a:spcPts val="600"/>
              </a:spcAft>
              <a:buFont typeface="Symbol" panose="05050102010706020507" pitchFamily="18" charset="2"/>
              <a:buChar char=""/>
            </a:pPr>
            <a:r>
              <a:rPr lang="en-AU" sz="24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Ensure all students have opportunities to contribute in ways they feel comfortable</a:t>
            </a:r>
          </a:p>
          <a:p>
            <a:pPr marL="342900" lvl="0" indent="-342900">
              <a:lnSpc>
                <a:spcPct val="120000"/>
              </a:lnSpc>
              <a:spcBef>
                <a:spcPts val="600"/>
              </a:spcBef>
              <a:spcAft>
                <a:spcPts val="600"/>
              </a:spcAft>
              <a:buFont typeface="Symbol" panose="05050102010706020507" pitchFamily="18" charset="2"/>
              <a:buChar char=""/>
            </a:pPr>
            <a:r>
              <a:rPr lang="en-AU" sz="24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Highlight the STEM nature of different sorts of contributions</a:t>
            </a:r>
          </a:p>
          <a:p>
            <a:pPr marL="342900" lvl="0" indent="-342900">
              <a:lnSpc>
                <a:spcPct val="120000"/>
              </a:lnSpc>
              <a:spcBef>
                <a:spcPts val="600"/>
              </a:spcBef>
              <a:spcAft>
                <a:spcPts val="600"/>
              </a:spcAft>
              <a:buFont typeface="Symbol" panose="05050102010706020507" pitchFamily="18" charset="2"/>
              <a:buChar char=""/>
            </a:pPr>
            <a:r>
              <a:rPr lang="en-AU" sz="24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Provide examples of different types of people who work in STEM-related job</a:t>
            </a:r>
          </a:p>
          <a:p>
            <a:pPr marL="342900" lvl="0" indent="-342900">
              <a:lnSpc>
                <a:spcPct val="120000"/>
              </a:lnSpc>
              <a:spcBef>
                <a:spcPts val="600"/>
              </a:spcBef>
              <a:spcAft>
                <a:spcPts val="600"/>
              </a:spcAft>
              <a:buFont typeface="Symbol" panose="05050102010706020507" pitchFamily="18" charset="2"/>
              <a:buChar char=""/>
            </a:pPr>
            <a:r>
              <a:rPr lang="en-AU" sz="2400" dirty="0">
                <a:effectLst/>
                <a:latin typeface="Helvetica" panose="020B0604020202020204" pitchFamily="34" charset="0"/>
                <a:ea typeface="SimHei" panose="02010609060101010101" pitchFamily="49" charset="-122"/>
                <a:cs typeface="Arial" panose="020B0604020202020204" pitchFamily="34" charset="0"/>
              </a:rPr>
              <a:t>Ask students to provide examples of topics through media, family experiences or their knowledge outside of school</a:t>
            </a:r>
          </a:p>
        </p:txBody>
      </p:sp>
    </p:spTree>
    <p:extLst>
      <p:ext uri="{BB962C8B-B14F-4D97-AF65-F5344CB8AC3E}">
        <p14:creationId xmlns:p14="http://schemas.microsoft.com/office/powerpoint/2010/main" val="191125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1532312"/>
            <a:ext cx="9542584" cy="3726953"/>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b="1" dirty="0">
              <a:solidFill>
                <a:srgbClr val="363991"/>
              </a:solidFill>
              <a:latin typeface="Helvetica" pitchFamily="2" charset="0"/>
            </a:endParaRPr>
          </a:p>
          <a:p>
            <a:pPr>
              <a:buNone/>
            </a:pPr>
            <a:r>
              <a:rPr lang="en-GB" sz="8000" b="1" dirty="0">
                <a:solidFill>
                  <a:srgbClr val="363991"/>
                </a:solidFill>
                <a:latin typeface="Helvetica"/>
                <a:cs typeface="Helvetica"/>
              </a:rPr>
              <a:t>4. Explore diverse STEM experiences</a:t>
            </a:r>
            <a:endParaRPr lang="en-GB" sz="8000" dirty="0">
              <a:solidFill>
                <a:srgbClr val="000000"/>
              </a:solidFill>
              <a:latin typeface="Helvetica"/>
              <a:cs typeface="Helvetica"/>
            </a:endParaRPr>
          </a:p>
          <a:p>
            <a:pPr marL="0" indent="0">
              <a:buNone/>
            </a:pPr>
            <a:endParaRPr lang="en-GB" sz="8000" b="1" dirty="0">
              <a:solidFill>
                <a:srgbClr val="363991"/>
              </a:solidFill>
              <a:latin typeface="Helvetica" pitchFamily="2" charset="0"/>
              <a:cs typeface="Helvetica"/>
            </a:endParaRPr>
          </a:p>
        </p:txBody>
      </p:sp>
    </p:spTree>
    <p:extLst>
      <p:ext uri="{BB962C8B-B14F-4D97-AF65-F5344CB8AC3E}">
        <p14:creationId xmlns:p14="http://schemas.microsoft.com/office/powerpoint/2010/main" val="389010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2" name="bias and stereotypes">
            <a:extLst>
              <a:ext uri="{FF2B5EF4-FFF2-40B4-BE49-F238E27FC236}">
                <a16:creationId xmlns:a16="http://schemas.microsoft.com/office/drawing/2014/main" id="{321FD984-2634-8A22-DED7-B61008DD04AD}"/>
              </a:ext>
            </a:extLst>
          </p:cNvPr>
          <p:cNvSpPr/>
          <p:nvPr/>
        </p:nvSpPr>
        <p:spPr>
          <a:xfrm>
            <a:off x="554315" y="1642936"/>
            <a:ext cx="4988356" cy="813308"/>
          </a:xfrm>
          <a:prstGeom prst="roundRect">
            <a:avLst>
              <a:gd name="adj" fmla="val 15000"/>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arker Felt"/>
                <a:ea typeface="Marker Felt"/>
                <a:cs typeface="Marker Felt"/>
                <a:sym typeface="Marker Felt"/>
              </a:defRPr>
            </a:lvl1pPr>
          </a:lstStyle>
          <a:p>
            <a:r>
              <a:rPr lang="en-US"/>
              <a:t>B</a:t>
            </a:r>
            <a:r>
              <a:t>ias and stereotypes </a:t>
            </a:r>
          </a:p>
        </p:txBody>
      </p:sp>
      <p:sp>
        <p:nvSpPr>
          <p:cNvPr id="3" name="imposter syndrome">
            <a:extLst>
              <a:ext uri="{FF2B5EF4-FFF2-40B4-BE49-F238E27FC236}">
                <a16:creationId xmlns:a16="http://schemas.microsoft.com/office/drawing/2014/main" id="{C9C7BC50-2EB5-18E3-5649-A36C785BE35F}"/>
              </a:ext>
            </a:extLst>
          </p:cNvPr>
          <p:cNvSpPr/>
          <p:nvPr/>
        </p:nvSpPr>
        <p:spPr>
          <a:xfrm>
            <a:off x="554316" y="2571683"/>
            <a:ext cx="4988355" cy="813308"/>
          </a:xfrm>
          <a:prstGeom prst="roundRect">
            <a:avLst>
              <a:gd name="adj" fmla="val 15000"/>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arker Felt"/>
                <a:ea typeface="Marker Felt"/>
                <a:cs typeface="Marker Felt"/>
                <a:sym typeface="Marker Felt"/>
              </a:defRPr>
            </a:lvl1pPr>
          </a:lstStyle>
          <a:p>
            <a:r>
              <a:rPr lang="en-US"/>
              <a:t>I</a:t>
            </a:r>
            <a:r>
              <a:t>mpost</a:t>
            </a:r>
            <a:r>
              <a:rPr lang="en-US"/>
              <a:t>o</a:t>
            </a:r>
            <a:r>
              <a:t>r syndrome</a:t>
            </a:r>
          </a:p>
        </p:txBody>
      </p:sp>
      <p:sp>
        <p:nvSpPr>
          <p:cNvPr id="4" name="feeling like you don’t belong">
            <a:extLst>
              <a:ext uri="{FF2B5EF4-FFF2-40B4-BE49-F238E27FC236}">
                <a16:creationId xmlns:a16="http://schemas.microsoft.com/office/drawing/2014/main" id="{CC6A0531-498F-D57A-1B56-976869567BAE}"/>
              </a:ext>
            </a:extLst>
          </p:cNvPr>
          <p:cNvSpPr/>
          <p:nvPr/>
        </p:nvSpPr>
        <p:spPr>
          <a:xfrm>
            <a:off x="554316" y="3500430"/>
            <a:ext cx="4988356" cy="813308"/>
          </a:xfrm>
          <a:prstGeom prst="roundRect">
            <a:avLst>
              <a:gd name="adj" fmla="val 15000"/>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Marker Felt"/>
                <a:ea typeface="Marker Felt"/>
                <a:cs typeface="Marker Felt"/>
                <a:sym typeface="Marker Felt"/>
              </a:defRPr>
            </a:lvl1pPr>
          </a:lstStyle>
          <a:p>
            <a:r>
              <a:rPr lang="en-US"/>
              <a:t>F</a:t>
            </a:r>
            <a:r>
              <a:t>eeling like you don’t belong </a:t>
            </a:r>
          </a:p>
        </p:txBody>
      </p:sp>
      <p:sp>
        <p:nvSpPr>
          <p:cNvPr id="5" name="Everyone struggles - don’t feel ashamed, don’t give up!">
            <a:extLst>
              <a:ext uri="{FF2B5EF4-FFF2-40B4-BE49-F238E27FC236}">
                <a16:creationId xmlns:a16="http://schemas.microsoft.com/office/drawing/2014/main" id="{1A70EA70-4EE9-79BF-AF12-5915A5196620}"/>
              </a:ext>
            </a:extLst>
          </p:cNvPr>
          <p:cNvSpPr/>
          <p:nvPr/>
        </p:nvSpPr>
        <p:spPr>
          <a:xfrm>
            <a:off x="6096000" y="1624689"/>
            <a:ext cx="5331655" cy="813308"/>
          </a:xfrm>
          <a:prstGeom prst="roundRect">
            <a:avLst>
              <a:gd name="adj" fmla="val 15000"/>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Bradley Hand ITC TT-Bold"/>
                <a:ea typeface="Bradley Hand ITC TT-Bold"/>
                <a:cs typeface="Bradley Hand ITC TT-Bold"/>
                <a:sym typeface="Bradley Hand ITC TT-Bold"/>
              </a:defRPr>
            </a:lvl1pPr>
          </a:lstStyle>
          <a:p>
            <a:r>
              <a:rPr sz="2400"/>
              <a:t>Everyone struggles </a:t>
            </a:r>
            <a:r>
              <a:rPr lang="en-AU" sz="2400">
                <a:sym typeface="Helvetica Neue"/>
              </a:rPr>
              <a:t>–</a:t>
            </a:r>
            <a:r>
              <a:rPr sz="2400"/>
              <a:t> don’t feel ashamed, </a:t>
            </a:r>
            <a:br>
              <a:rPr lang="en-US" sz="2400"/>
            </a:br>
            <a:r>
              <a:rPr sz="2400"/>
              <a:t>don’t give up! </a:t>
            </a:r>
          </a:p>
        </p:txBody>
      </p:sp>
      <p:sp>
        <p:nvSpPr>
          <p:cNvPr id="7" name="Everyone feels anxiety, loneliness, confusion and self-doubt">
            <a:extLst>
              <a:ext uri="{FF2B5EF4-FFF2-40B4-BE49-F238E27FC236}">
                <a16:creationId xmlns:a16="http://schemas.microsoft.com/office/drawing/2014/main" id="{914AA6D1-AF56-F3EC-0107-D2F8FE8CE6C5}"/>
              </a:ext>
            </a:extLst>
          </p:cNvPr>
          <p:cNvSpPr/>
          <p:nvPr/>
        </p:nvSpPr>
        <p:spPr>
          <a:xfrm>
            <a:off x="6096000" y="2506680"/>
            <a:ext cx="5331655" cy="792821"/>
          </a:xfrm>
          <a:prstGeom prst="roundRect">
            <a:avLst>
              <a:gd name="adj" fmla="val 15000"/>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Bradley Hand ITC TT-Bold"/>
                <a:ea typeface="Bradley Hand ITC TT-Bold"/>
                <a:cs typeface="Bradley Hand ITC TT-Bold"/>
                <a:sym typeface="Bradley Hand ITC TT-Bold"/>
              </a:defRPr>
            </a:lvl1pPr>
          </a:lstStyle>
          <a:p>
            <a:r>
              <a:rPr sz="2400"/>
              <a:t>Everyone feels anxiety, loneliness, confusion and self-doubt</a:t>
            </a:r>
            <a:r>
              <a:rPr lang="en-US" sz="2400"/>
              <a:t> at times</a:t>
            </a:r>
            <a:endParaRPr sz="2400"/>
          </a:p>
        </p:txBody>
      </p:sp>
      <p:sp>
        <p:nvSpPr>
          <p:cNvPr id="8" name="Failure is not indicative of character">
            <a:extLst>
              <a:ext uri="{FF2B5EF4-FFF2-40B4-BE49-F238E27FC236}">
                <a16:creationId xmlns:a16="http://schemas.microsoft.com/office/drawing/2014/main" id="{69E71390-C584-6705-B4CB-05AAE76E845C}"/>
              </a:ext>
            </a:extLst>
          </p:cNvPr>
          <p:cNvSpPr/>
          <p:nvPr/>
        </p:nvSpPr>
        <p:spPr>
          <a:xfrm>
            <a:off x="6096000" y="3384991"/>
            <a:ext cx="5331655" cy="507242"/>
          </a:xfrm>
          <a:prstGeom prst="roundRect">
            <a:avLst>
              <a:gd name="adj" fmla="val 15000"/>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Bradley Hand ITC TT-Bold"/>
                <a:ea typeface="Bradley Hand ITC TT-Bold"/>
                <a:cs typeface="Bradley Hand ITC TT-Bold"/>
                <a:sym typeface="Bradley Hand ITC TT-Bold"/>
              </a:defRPr>
            </a:lvl1pPr>
          </a:lstStyle>
          <a:p>
            <a:r>
              <a:rPr sz="2400"/>
              <a:t>Failure is not indicative of character </a:t>
            </a:r>
          </a:p>
        </p:txBody>
      </p:sp>
      <p:sp>
        <p:nvSpPr>
          <p:cNvPr id="12" name="Form communities with others">
            <a:extLst>
              <a:ext uri="{FF2B5EF4-FFF2-40B4-BE49-F238E27FC236}">
                <a16:creationId xmlns:a16="http://schemas.microsoft.com/office/drawing/2014/main" id="{83B0933E-EEE4-F023-833C-9E20E71CF136}"/>
              </a:ext>
            </a:extLst>
          </p:cNvPr>
          <p:cNvSpPr/>
          <p:nvPr/>
        </p:nvSpPr>
        <p:spPr>
          <a:xfrm>
            <a:off x="6096000" y="4004427"/>
            <a:ext cx="5331655" cy="556135"/>
          </a:xfrm>
          <a:prstGeom prst="roundRect">
            <a:avLst>
              <a:gd name="adj" fmla="val 15000"/>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Bradley Hand ITC TT-Bold"/>
                <a:ea typeface="Bradley Hand ITC TT-Bold"/>
                <a:cs typeface="Bradley Hand ITC TT-Bold"/>
                <a:sym typeface="Bradley Hand ITC TT-Bold"/>
              </a:defRPr>
            </a:lvl1pPr>
          </a:lstStyle>
          <a:p>
            <a:r>
              <a:rPr sz="2400"/>
              <a:t>Form communities with others </a:t>
            </a:r>
          </a:p>
        </p:txBody>
      </p:sp>
      <p:sp>
        <p:nvSpPr>
          <p:cNvPr id="15" name="Find a role model or mentor">
            <a:extLst>
              <a:ext uri="{FF2B5EF4-FFF2-40B4-BE49-F238E27FC236}">
                <a16:creationId xmlns:a16="http://schemas.microsoft.com/office/drawing/2014/main" id="{3B6FC052-1060-12B9-1484-4D7AF590B662}"/>
              </a:ext>
            </a:extLst>
          </p:cNvPr>
          <p:cNvSpPr/>
          <p:nvPr/>
        </p:nvSpPr>
        <p:spPr>
          <a:xfrm>
            <a:off x="6096000" y="4712963"/>
            <a:ext cx="5331655" cy="556136"/>
          </a:xfrm>
          <a:prstGeom prst="roundRect">
            <a:avLst>
              <a:gd name="adj" fmla="val 15000"/>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Bradley Hand ITC TT-Bold"/>
                <a:ea typeface="Bradley Hand ITC TT-Bold"/>
                <a:cs typeface="Bradley Hand ITC TT-Bold"/>
                <a:sym typeface="Bradley Hand ITC TT-Bold"/>
              </a:defRPr>
            </a:lvl1pPr>
          </a:lstStyle>
          <a:p>
            <a:r>
              <a:rPr sz="2400"/>
              <a:t>Find a role model or mentor</a:t>
            </a:r>
          </a:p>
        </p:txBody>
      </p:sp>
      <p:sp>
        <p:nvSpPr>
          <p:cNvPr id="16" name="Feel empowered. Persist.">
            <a:extLst>
              <a:ext uri="{FF2B5EF4-FFF2-40B4-BE49-F238E27FC236}">
                <a16:creationId xmlns:a16="http://schemas.microsoft.com/office/drawing/2014/main" id="{40B185D1-9819-0E73-3BC1-681B3E8C9EA8}"/>
              </a:ext>
            </a:extLst>
          </p:cNvPr>
          <p:cNvSpPr/>
          <p:nvPr/>
        </p:nvSpPr>
        <p:spPr>
          <a:xfrm>
            <a:off x="6095999" y="5421500"/>
            <a:ext cx="5331655" cy="669812"/>
          </a:xfrm>
          <a:prstGeom prst="roundRect">
            <a:avLst>
              <a:gd name="adj" fmla="val 15000"/>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200" b="0">
                <a:solidFill>
                  <a:srgbClr val="FFFFFF"/>
                </a:solidFill>
                <a:latin typeface="Bradley Hand ITC TT-Bold"/>
                <a:ea typeface="Bradley Hand ITC TT-Bold"/>
                <a:cs typeface="Bradley Hand ITC TT-Bold"/>
                <a:sym typeface="Bradley Hand ITC TT-Bold"/>
              </a:defRPr>
            </a:lvl1pPr>
          </a:lstStyle>
          <a:p>
            <a:r>
              <a:rPr sz="2400"/>
              <a:t>Feel empowered</a:t>
            </a:r>
            <a:r>
              <a:rPr lang="en-US" sz="2400"/>
              <a:t> and p</a:t>
            </a:r>
            <a:r>
              <a:rPr sz="2400"/>
              <a:t>ersist </a:t>
            </a:r>
          </a:p>
        </p:txBody>
      </p:sp>
    </p:spTree>
    <p:extLst>
      <p:ext uri="{BB962C8B-B14F-4D97-AF65-F5344CB8AC3E}">
        <p14:creationId xmlns:p14="http://schemas.microsoft.com/office/powerpoint/2010/main" val="401199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559387"/>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kern="1200">
                <a:solidFill>
                  <a:srgbClr val="363991"/>
                </a:solidFill>
                <a:latin typeface="Helvetica" pitchFamily="2" charset="0"/>
                <a:sym typeface="Helvetica Neue"/>
              </a:rPr>
              <a:t>The context</a:t>
            </a:r>
            <a:endParaRPr lang="en-US" sz="4000" b="1">
              <a:solidFill>
                <a:srgbClr val="363991"/>
              </a:solidFill>
              <a:latin typeface="Helvetica" pitchFamily="2" charset="0"/>
            </a:endParaRPr>
          </a:p>
        </p:txBody>
      </p:sp>
      <p:pic>
        <p:nvPicPr>
          <p:cNvPr id="3" name="Image" descr="Image">
            <a:extLst>
              <a:ext uri="{FF2B5EF4-FFF2-40B4-BE49-F238E27FC236}">
                <a16:creationId xmlns:a16="http://schemas.microsoft.com/office/drawing/2014/main" id="{F63F82B7-4D58-7969-DA6C-AC1A388CFC1D}"/>
              </a:ext>
            </a:extLst>
          </p:cNvPr>
          <p:cNvPicPr>
            <a:picLocks noChangeAspect="1"/>
          </p:cNvPicPr>
          <p:nvPr/>
        </p:nvPicPr>
        <p:blipFill>
          <a:blip r:embed="rId5"/>
          <a:stretch>
            <a:fillRect/>
          </a:stretch>
        </p:blipFill>
        <p:spPr>
          <a:xfrm>
            <a:off x="536140" y="2149200"/>
            <a:ext cx="11119720" cy="2253466"/>
          </a:xfrm>
          <a:prstGeom prst="rect">
            <a:avLst/>
          </a:prstGeom>
          <a:ln w="12700">
            <a:miter lim="400000"/>
          </a:ln>
        </p:spPr>
      </p:pic>
      <p:sp>
        <p:nvSpPr>
          <p:cNvPr id="5" name="STEM Equity Monitor 2022">
            <a:extLst>
              <a:ext uri="{FF2B5EF4-FFF2-40B4-BE49-F238E27FC236}">
                <a16:creationId xmlns:a16="http://schemas.microsoft.com/office/drawing/2014/main" id="{4BB93E28-3743-EBB7-268B-70D43AE33913}"/>
              </a:ext>
            </a:extLst>
          </p:cNvPr>
          <p:cNvSpPr txBox="1"/>
          <p:nvPr/>
        </p:nvSpPr>
        <p:spPr>
          <a:xfrm>
            <a:off x="8754114" y="4402666"/>
            <a:ext cx="4679824" cy="54813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defRPr b="0" i="1"/>
            </a:lvl1pPr>
          </a:lstStyle>
          <a:p>
            <a:r>
              <a:t>STEM Equity Monitor 2022</a:t>
            </a:r>
          </a:p>
        </p:txBody>
      </p:sp>
    </p:spTree>
    <p:extLst>
      <p:ext uri="{BB962C8B-B14F-4D97-AF65-F5344CB8AC3E}">
        <p14:creationId xmlns:p14="http://schemas.microsoft.com/office/powerpoint/2010/main" val="394665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3" name="Explore diversity of  STEM experience">
            <a:extLst>
              <a:ext uri="{FF2B5EF4-FFF2-40B4-BE49-F238E27FC236}">
                <a16:creationId xmlns:a16="http://schemas.microsoft.com/office/drawing/2014/main" id="{020C5983-112A-E278-E13B-C03EB45FB3B5}"/>
              </a:ext>
            </a:extLst>
          </p:cNvPr>
          <p:cNvSpPr/>
          <p:nvPr/>
        </p:nvSpPr>
        <p:spPr>
          <a:xfrm>
            <a:off x="7820166" y="102994"/>
            <a:ext cx="4371833" cy="1889580"/>
          </a:xfrm>
          <a:prstGeom prst="wedgeEllipseCallout">
            <a:avLst>
              <a:gd name="adj1" fmla="val -57549"/>
              <a:gd name="adj2" fmla="val 53172"/>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solidFill>
                  <a:srgbClr val="FFFFFF"/>
                </a:solidFill>
                <a:latin typeface="+mn-lt"/>
                <a:ea typeface="+mn-ea"/>
                <a:cs typeface="+mn-cs"/>
                <a:sym typeface="Helvetica Neue Medium"/>
              </a:defRPr>
            </a:pPr>
            <a:r>
              <a:t>Explore </a:t>
            </a:r>
            <a:r>
              <a:rPr lang="en-US"/>
              <a:t>the </a:t>
            </a:r>
            <a:r>
              <a:t>diversity of </a:t>
            </a:r>
            <a:br>
              <a:rPr/>
            </a:br>
            <a:r>
              <a:t>STEM experience</a:t>
            </a:r>
          </a:p>
        </p:txBody>
      </p:sp>
      <p:sp>
        <p:nvSpPr>
          <p:cNvPr id="5" name="TextBox 4">
            <a:extLst>
              <a:ext uri="{FF2B5EF4-FFF2-40B4-BE49-F238E27FC236}">
                <a16:creationId xmlns:a16="http://schemas.microsoft.com/office/drawing/2014/main" id="{78BB5376-1F0D-61B1-D416-43B9A3B50790}"/>
              </a:ext>
            </a:extLst>
          </p:cNvPr>
          <p:cNvSpPr txBox="1"/>
          <p:nvPr/>
        </p:nvSpPr>
        <p:spPr>
          <a:xfrm>
            <a:off x="836210" y="1992574"/>
            <a:ext cx="10519580" cy="4136197"/>
          </a:xfrm>
          <a:prstGeom prst="rect">
            <a:avLst/>
          </a:prstGeom>
          <a:noFill/>
        </p:spPr>
        <p:txBody>
          <a:bodyPr wrap="square" lIns="91440" tIns="45720" rIns="91440" bIns="45720" anchor="t">
            <a:spAutoFit/>
          </a:bodyPr>
          <a:lstStyle/>
          <a:p>
            <a:pPr marL="285750" indent="-285750">
              <a:lnSpc>
                <a:spcPct val="120000"/>
              </a:lnSpc>
              <a:spcBef>
                <a:spcPts val="600"/>
              </a:spcBef>
              <a:spcAft>
                <a:spcPts val="600"/>
              </a:spcAft>
              <a:buFont typeface="Arial" panose="020B0604020202020204" pitchFamily="34" charset="0"/>
              <a:buChar char="•"/>
            </a:pPr>
            <a:r>
              <a:rPr lang="en-AU" sz="2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Value students’ recounts of their own, family members’ or friends’ challenging STEM experiences</a:t>
            </a:r>
          </a:p>
          <a:p>
            <a:pPr marL="285750" indent="-285750">
              <a:lnSpc>
                <a:spcPct val="120000"/>
              </a:lnSpc>
              <a:spcBef>
                <a:spcPts val="600"/>
              </a:spcBef>
              <a:spcAft>
                <a:spcPts val="600"/>
              </a:spcAft>
              <a:buFont typeface="Arial" panose="020B0604020202020204" pitchFamily="34" charset="0"/>
              <a:buChar char="•"/>
            </a:pPr>
            <a:r>
              <a:rPr lang="en-AU" sz="2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Invite STEM role models from your community to talk to students about their experiences</a:t>
            </a:r>
          </a:p>
          <a:p>
            <a:pPr marL="285750" indent="-285750">
              <a:lnSpc>
                <a:spcPct val="120000"/>
              </a:lnSpc>
              <a:spcBef>
                <a:spcPts val="600"/>
              </a:spcBef>
              <a:spcAft>
                <a:spcPts val="600"/>
              </a:spcAft>
              <a:buFont typeface="Arial" panose="020B0604020202020204" pitchFamily="34" charset="0"/>
              <a:buChar char="•"/>
            </a:pPr>
            <a:r>
              <a:rPr lang="en-AU" sz="280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Model wondering about the lived experiences of STEM role models</a:t>
            </a:r>
          </a:p>
          <a:p>
            <a:pPr marL="285750" indent="-285750">
              <a:lnSpc>
                <a:spcPct val="120000"/>
              </a:lnSpc>
              <a:spcBef>
                <a:spcPts val="600"/>
              </a:spcBef>
              <a:spcAft>
                <a:spcPts val="600"/>
              </a:spcAft>
              <a:buFont typeface="Arial" panose="020B0604020202020204" pitchFamily="34" charset="0"/>
              <a:buChar char="•"/>
            </a:pPr>
            <a:r>
              <a:rPr lang="en-AU" sz="2800" dirty="0">
                <a:solidFill>
                  <a:srgbClr val="37424A"/>
                </a:solidFill>
                <a:latin typeface="Helvetica" panose="020B0604020202020204" pitchFamily="34" charset="0"/>
                <a:ea typeface="SimHei" panose="02010609060101010101" pitchFamily="49" charset="-122"/>
                <a:cs typeface="Arial" panose="020B0604020202020204" pitchFamily="34" charset="0"/>
              </a:rPr>
              <a:t>Model wondering about representations of STEM in the media</a:t>
            </a:r>
            <a:endParaRPr lang="en-GB" sz="2800" dirty="0">
              <a:solidFill>
                <a:srgbClr val="37424A"/>
              </a:solidFill>
              <a:latin typeface="Helvetica" panose="020B0604020202020204" pitchFamily="34" charset="0"/>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6622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a:solidFill>
                <a:srgbClr val="363991"/>
              </a:solidFill>
              <a:latin typeface="Helvetica" pitchFamily="2" charset="0"/>
            </a:endParaRPr>
          </a:p>
        </p:txBody>
      </p:sp>
      <p:sp>
        <p:nvSpPr>
          <p:cNvPr id="3" name="TextBox 2">
            <a:extLst>
              <a:ext uri="{FF2B5EF4-FFF2-40B4-BE49-F238E27FC236}">
                <a16:creationId xmlns:a16="http://schemas.microsoft.com/office/drawing/2014/main" id="{3ECAD8C3-2313-A9FA-1D4F-11D0F5F4C612}"/>
              </a:ext>
            </a:extLst>
          </p:cNvPr>
          <p:cNvSpPr txBox="1"/>
          <p:nvPr/>
        </p:nvSpPr>
        <p:spPr>
          <a:xfrm>
            <a:off x="1134328" y="1714979"/>
            <a:ext cx="10339513" cy="2308324"/>
          </a:xfrm>
          <a:prstGeom prst="rect">
            <a:avLst/>
          </a:prstGeom>
          <a:noFill/>
        </p:spPr>
        <p:txBody>
          <a:bodyPr wrap="square">
            <a:spAutoFit/>
          </a:bodyPr>
          <a:lstStyle/>
          <a:p>
            <a:pPr algn="ctr">
              <a:lnSpc>
                <a:spcPct val="90000"/>
              </a:lnSpc>
              <a:spcBef>
                <a:spcPct val="0"/>
              </a:spcBef>
            </a:pPr>
            <a:r>
              <a:rPr lang="en-GB" sz="8000" b="1" dirty="0">
                <a:solidFill>
                  <a:srgbClr val="363991"/>
                </a:solidFill>
                <a:latin typeface="Helvetica" pitchFamily="2" charset="0"/>
                <a:ea typeface="+mj-ea"/>
                <a:cs typeface="+mj-cs"/>
              </a:rPr>
              <a:t>5. Demonstrate transferable learning</a:t>
            </a:r>
            <a:endParaRPr lang="en-US" sz="8000" b="1" dirty="0">
              <a:solidFill>
                <a:srgbClr val="363991"/>
              </a:solidFill>
              <a:latin typeface="Helvetica" pitchFamily="2" charset="0"/>
              <a:ea typeface="+mj-ea"/>
              <a:cs typeface="+mj-cs"/>
            </a:endParaRPr>
          </a:p>
        </p:txBody>
      </p:sp>
    </p:spTree>
    <p:extLst>
      <p:ext uri="{BB962C8B-B14F-4D97-AF65-F5344CB8AC3E}">
        <p14:creationId xmlns:p14="http://schemas.microsoft.com/office/powerpoint/2010/main" val="18286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b="1">
              <a:solidFill>
                <a:srgbClr val="363991"/>
              </a:solidFill>
              <a:latin typeface="Helvetica" pitchFamily="2" charset="0"/>
            </a:endParaRPr>
          </a:p>
        </p:txBody>
      </p:sp>
      <p:sp>
        <p:nvSpPr>
          <p:cNvPr id="2" name="Demonstrate  transferability">
            <a:extLst>
              <a:ext uri="{FF2B5EF4-FFF2-40B4-BE49-F238E27FC236}">
                <a16:creationId xmlns:a16="http://schemas.microsoft.com/office/drawing/2014/main" id="{0B642F6B-937F-020D-DBDF-C0A98820C684}"/>
              </a:ext>
            </a:extLst>
          </p:cNvPr>
          <p:cNvSpPr/>
          <p:nvPr/>
        </p:nvSpPr>
        <p:spPr>
          <a:xfrm>
            <a:off x="7615451" y="105897"/>
            <a:ext cx="4435522" cy="1900324"/>
          </a:xfrm>
          <a:prstGeom prst="wedgeEllipseCallout">
            <a:avLst>
              <a:gd name="adj1" fmla="val -57549"/>
              <a:gd name="adj2" fmla="val 53172"/>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solidFill>
                  <a:srgbClr val="FFFFFF"/>
                </a:solidFill>
                <a:latin typeface="+mn-lt"/>
                <a:ea typeface="+mn-ea"/>
                <a:cs typeface="+mn-cs"/>
                <a:sym typeface="Helvetica Neue Medium"/>
              </a:defRPr>
            </a:pPr>
            <a:r>
              <a:t>Demonstrate </a:t>
            </a:r>
            <a:br>
              <a:rPr/>
            </a:br>
            <a:r>
              <a:t>transferability</a:t>
            </a:r>
            <a:r>
              <a:rPr lang="en-US"/>
              <a:t> of STEM</a:t>
            </a:r>
            <a:endParaRPr/>
          </a:p>
        </p:txBody>
      </p:sp>
      <p:sp>
        <p:nvSpPr>
          <p:cNvPr id="3" name="TextBox 2">
            <a:extLst>
              <a:ext uri="{FF2B5EF4-FFF2-40B4-BE49-F238E27FC236}">
                <a16:creationId xmlns:a16="http://schemas.microsoft.com/office/drawing/2014/main" id="{80E2F3A9-D04F-356C-4EA0-EFC25C5E98B4}"/>
              </a:ext>
            </a:extLst>
          </p:cNvPr>
          <p:cNvSpPr txBox="1"/>
          <p:nvPr/>
        </p:nvSpPr>
        <p:spPr>
          <a:xfrm>
            <a:off x="1085850" y="2379260"/>
            <a:ext cx="10020300" cy="3465244"/>
          </a:xfrm>
          <a:prstGeom prst="rect">
            <a:avLst/>
          </a:prstGeom>
          <a:noFill/>
        </p:spPr>
        <p:txBody>
          <a:bodyPr wrap="square" rtlCol="0">
            <a:spAutoFit/>
          </a:bodyPr>
          <a:lstStyle/>
          <a:p>
            <a:pPr marL="342900" lvl="0" indent="-342900" fontAlgn="base">
              <a:lnSpc>
                <a:spcPct val="120000"/>
              </a:lnSpc>
              <a:spcBef>
                <a:spcPts val="600"/>
              </a:spcBef>
              <a:spcAft>
                <a:spcPts val="600"/>
              </a:spcAft>
              <a:buFont typeface="Arial" panose="020B0604020202020204" pitchFamily="34" charset="0"/>
              <a:buChar char="•"/>
            </a:pPr>
            <a:r>
              <a:rPr lang="en-AU" sz="2800" u="none" strike="noStrike" kern="0" spc="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Make explicit connections between STEM knowledges when teaching other learning areas, and vice versa</a:t>
            </a:r>
          </a:p>
          <a:p>
            <a:pPr marL="342900" lvl="0" indent="-342900" fontAlgn="base">
              <a:lnSpc>
                <a:spcPct val="120000"/>
              </a:lnSpc>
              <a:spcBef>
                <a:spcPts val="600"/>
              </a:spcBef>
              <a:spcAft>
                <a:spcPts val="600"/>
              </a:spcAft>
              <a:buFont typeface="Arial" panose="020B0604020202020204" pitchFamily="34" charset="0"/>
              <a:buChar char="•"/>
            </a:pPr>
            <a:r>
              <a:rPr lang="en-AU" sz="2800" u="none" strike="noStrike" kern="0" spc="0" dirty="0">
                <a:solidFill>
                  <a:srgbClr val="37424A"/>
                </a:solidFill>
                <a:effectLst/>
                <a:latin typeface="Helvetica" panose="020B0604020202020204" pitchFamily="34" charset="0"/>
                <a:ea typeface="SimHei" panose="02010609060101010101" pitchFamily="49" charset="-122"/>
                <a:cs typeface="Arial" panose="020B0604020202020204" pitchFamily="34" charset="0"/>
              </a:rPr>
              <a:t>Reflect on productive struggle in another learning area and compare the experience to students’ STEM challenges</a:t>
            </a:r>
          </a:p>
          <a:p>
            <a:pPr marL="342900" lvl="0" indent="-342900" fontAlgn="base">
              <a:lnSpc>
                <a:spcPct val="120000"/>
              </a:lnSpc>
              <a:spcBef>
                <a:spcPts val="600"/>
              </a:spcBef>
              <a:spcAft>
                <a:spcPts val="600"/>
              </a:spcAft>
              <a:buFont typeface="Arial" panose="020B0604020202020204" pitchFamily="34" charset="0"/>
              <a:buChar char="•"/>
            </a:pPr>
            <a:r>
              <a:rPr lang="en-AU" sz="2800" dirty="0">
                <a:effectLst/>
                <a:latin typeface="Helvetica" panose="020B0604020202020204" pitchFamily="34" charset="0"/>
                <a:ea typeface="SimHei" panose="02010609060101010101" pitchFamily="49" charset="-122"/>
                <a:cs typeface="Arial" panose="020B0604020202020204" pitchFamily="34" charset="0"/>
              </a:rPr>
              <a:t>Leverage students’ strengths in other learning areas to build their STEM dispositions and skills</a:t>
            </a:r>
            <a:endParaRPr lang="en-AU" sz="2000" dirty="0"/>
          </a:p>
        </p:txBody>
      </p:sp>
    </p:spTree>
    <p:extLst>
      <p:ext uri="{BB962C8B-B14F-4D97-AF65-F5344CB8AC3E}">
        <p14:creationId xmlns:p14="http://schemas.microsoft.com/office/powerpoint/2010/main" val="59202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D5CDFD-B605-9E45-AF3C-E212E2702EC9}"/>
              </a:ext>
            </a:extLst>
          </p:cNvPr>
          <p:cNvSpPr>
            <a:spLocks noGrp="1"/>
          </p:cNvSpPr>
          <p:nvPr>
            <p:ph sz="half" idx="1"/>
          </p:nvPr>
        </p:nvSpPr>
        <p:spPr>
          <a:xfrm>
            <a:off x="838199" y="1825625"/>
            <a:ext cx="10573871" cy="4351338"/>
          </a:xfrm>
        </p:spPr>
        <p:txBody>
          <a:bodyPr/>
          <a:lstStyle/>
          <a:p>
            <a:pPr>
              <a:buSzPct val="125000"/>
              <a:defRPr sz="4900"/>
            </a:pPr>
            <a:r>
              <a:rPr lang="en-AU" dirty="0"/>
              <a:t>Fixed mindset</a:t>
            </a:r>
          </a:p>
          <a:p>
            <a:pPr>
              <a:buSzPct val="125000"/>
              <a:defRPr sz="4900"/>
            </a:pPr>
            <a:r>
              <a:rPr lang="en-AU" dirty="0"/>
              <a:t>Gender stereotypes</a:t>
            </a:r>
          </a:p>
          <a:p>
            <a:pPr>
              <a:buSzPct val="125000"/>
              <a:defRPr sz="4900"/>
            </a:pPr>
            <a:r>
              <a:rPr lang="en-AU" dirty="0"/>
              <a:t>Unconscious bias</a:t>
            </a:r>
          </a:p>
          <a:p>
            <a:endParaRPr lang="en-AU" dirty="0">
              <a:solidFill>
                <a:schemeClr val="tx1">
                  <a:lumMod val="65000"/>
                  <a:lumOff val="35000"/>
                </a:schemeClr>
              </a:solidFill>
              <a:latin typeface="Helvetica" pitchFamily="2" charset="0"/>
            </a:endParaRPr>
          </a:p>
        </p:txBody>
      </p:sp>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rgbClr val="363991"/>
                </a:solidFill>
                <a:latin typeface="Helvetica" pitchFamily="2" charset="0"/>
              </a:rPr>
              <a:t>Barriers to STEM engagement</a:t>
            </a:r>
          </a:p>
        </p:txBody>
      </p:sp>
    </p:spTree>
    <p:extLst>
      <p:ext uri="{BB962C8B-B14F-4D97-AF65-F5344CB8AC3E}">
        <p14:creationId xmlns:p14="http://schemas.microsoft.com/office/powerpoint/2010/main" val="410758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D5CDFD-B605-9E45-AF3C-E212E2702EC9}"/>
              </a:ext>
            </a:extLst>
          </p:cNvPr>
          <p:cNvSpPr>
            <a:spLocks noGrp="1"/>
          </p:cNvSpPr>
          <p:nvPr>
            <p:ph sz="half" idx="1"/>
          </p:nvPr>
        </p:nvSpPr>
        <p:spPr>
          <a:xfrm>
            <a:off x="1219199" y="1724025"/>
            <a:ext cx="10573871" cy="4351338"/>
          </a:xfrm>
        </p:spPr>
        <p:txBody>
          <a:bodyPr>
            <a:normAutofit fontScale="85000" lnSpcReduction="20000"/>
          </a:bodyPr>
          <a:lstStyle/>
          <a:p>
            <a:pPr marL="0" indent="0">
              <a:buNone/>
            </a:pPr>
            <a:r>
              <a:rPr lang="en-GB" sz="4800"/>
              <a:t>1. Create a gender-neutral learning environment</a:t>
            </a:r>
          </a:p>
          <a:p>
            <a:pPr marL="514350" indent="-514350">
              <a:buAutoNum type="arabicPeriod"/>
            </a:pPr>
            <a:endParaRPr lang="en-GB" sz="4800"/>
          </a:p>
          <a:p>
            <a:pPr marL="0" indent="0">
              <a:buNone/>
            </a:pPr>
            <a:r>
              <a:rPr lang="en-GB" sz="4800"/>
              <a:t>2. Engage in gender-inclusive teaching and learning</a:t>
            </a:r>
          </a:p>
          <a:p>
            <a:pPr marL="0" indent="0">
              <a:buNone/>
            </a:pPr>
            <a:endParaRPr lang="en-GB" sz="4800"/>
          </a:p>
          <a:p>
            <a:pPr marL="0" indent="0">
              <a:buNone/>
            </a:pPr>
            <a:r>
              <a:rPr lang="en-GB" sz="4800"/>
              <a:t>3. Actively support girls to develop positive STEM identities</a:t>
            </a:r>
          </a:p>
          <a:p>
            <a:pPr marL="0" indent="0">
              <a:buNone/>
            </a:pPr>
            <a:r>
              <a:rPr lang="en-GB"/>
              <a:t> </a:t>
            </a:r>
          </a:p>
          <a:p>
            <a:endParaRPr lang="en-AU">
              <a:solidFill>
                <a:schemeClr val="tx1">
                  <a:lumMod val="65000"/>
                  <a:lumOff val="35000"/>
                </a:schemeClr>
              </a:solidFill>
              <a:latin typeface="Helvetica" pitchFamily="2" charset="0"/>
            </a:endParaRPr>
          </a:p>
        </p:txBody>
      </p:sp>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363991"/>
                </a:solidFill>
                <a:latin typeface="Helvetica" pitchFamily="2" charset="0"/>
              </a:rPr>
              <a:t>The GiST approach</a:t>
            </a:r>
          </a:p>
        </p:txBody>
      </p:sp>
    </p:spTree>
    <p:extLst>
      <p:ext uri="{BB962C8B-B14F-4D97-AF65-F5344CB8AC3E}">
        <p14:creationId xmlns:p14="http://schemas.microsoft.com/office/powerpoint/2010/main" val="396748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r:link="rId4">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478465" y="294062"/>
            <a:ext cx="10933605"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363991"/>
                </a:solidFill>
                <a:latin typeface="Helvetica" pitchFamily="2" charset="0"/>
              </a:rPr>
              <a:t>Create a gender-neutral learning environment</a:t>
            </a:r>
          </a:p>
        </p:txBody>
      </p:sp>
      <p:pic>
        <p:nvPicPr>
          <p:cNvPr id="2" name="Image" descr="Image">
            <a:extLst>
              <a:ext uri="{FF2B5EF4-FFF2-40B4-BE49-F238E27FC236}">
                <a16:creationId xmlns:a16="http://schemas.microsoft.com/office/drawing/2014/main" id="{7A2857BD-611D-858E-DA36-6DE177A8ECDE}"/>
              </a:ext>
            </a:extLst>
          </p:cNvPr>
          <p:cNvPicPr>
            <a:picLocks noGrp="1" noChangeAspect="1"/>
          </p:cNvPicPr>
          <p:nvPr>
            <p:ph sz="half" idx="1"/>
          </p:nvPr>
        </p:nvPicPr>
        <p:blipFill>
          <a:blip r:embed="rId5"/>
          <a:stretch>
            <a:fillRect/>
          </a:stretch>
        </p:blipFill>
        <p:spPr>
          <a:xfrm>
            <a:off x="1726455" y="1559026"/>
            <a:ext cx="8739089" cy="4351338"/>
          </a:xfrm>
          <a:prstGeom prst="rect">
            <a:avLst/>
          </a:prstGeom>
          <a:ln w="12700">
            <a:miter lim="400000"/>
          </a:ln>
        </p:spPr>
      </p:pic>
      <p:pic>
        <p:nvPicPr>
          <p:cNvPr id="10" name="Picture 9">
            <a:extLst>
              <a:ext uri="{FF2B5EF4-FFF2-40B4-BE49-F238E27FC236}">
                <a16:creationId xmlns:a16="http://schemas.microsoft.com/office/drawing/2014/main" id="{D4C25A68-F0B0-8552-3DBE-0920256E02C3}"/>
              </a:ext>
            </a:extLst>
          </p:cNvPr>
          <p:cNvPicPr>
            <a:picLocks noChangeAspect="1"/>
          </p:cNvPicPr>
          <p:nvPr/>
        </p:nvPicPr>
        <p:blipFill>
          <a:blip r:embed="rId6"/>
          <a:stretch>
            <a:fillRect/>
          </a:stretch>
        </p:blipFill>
        <p:spPr>
          <a:xfrm>
            <a:off x="3545443" y="1476524"/>
            <a:ext cx="2004753" cy="683588"/>
          </a:xfrm>
          <a:prstGeom prst="rect">
            <a:avLst/>
          </a:prstGeom>
        </p:spPr>
      </p:pic>
      <p:pic>
        <p:nvPicPr>
          <p:cNvPr id="12" name="Picture 11">
            <a:extLst>
              <a:ext uri="{FF2B5EF4-FFF2-40B4-BE49-F238E27FC236}">
                <a16:creationId xmlns:a16="http://schemas.microsoft.com/office/drawing/2014/main" id="{8FCD3B5C-C800-C9D2-9D44-03F7594ADFDC}"/>
              </a:ext>
            </a:extLst>
          </p:cNvPr>
          <p:cNvPicPr>
            <a:picLocks noChangeAspect="1"/>
          </p:cNvPicPr>
          <p:nvPr/>
        </p:nvPicPr>
        <p:blipFill>
          <a:blip r:embed="rId7"/>
          <a:stretch>
            <a:fillRect/>
          </a:stretch>
        </p:blipFill>
        <p:spPr>
          <a:xfrm>
            <a:off x="6095999" y="1336748"/>
            <a:ext cx="2004753" cy="683588"/>
          </a:xfrm>
          <a:prstGeom prst="rect">
            <a:avLst/>
          </a:prstGeom>
        </p:spPr>
      </p:pic>
      <p:pic>
        <p:nvPicPr>
          <p:cNvPr id="14" name="Picture 13">
            <a:extLst>
              <a:ext uri="{FF2B5EF4-FFF2-40B4-BE49-F238E27FC236}">
                <a16:creationId xmlns:a16="http://schemas.microsoft.com/office/drawing/2014/main" id="{15F52F30-78A3-C769-9CBF-A2034111F8F4}"/>
              </a:ext>
            </a:extLst>
          </p:cNvPr>
          <p:cNvPicPr>
            <a:picLocks noChangeAspect="1"/>
          </p:cNvPicPr>
          <p:nvPr/>
        </p:nvPicPr>
        <p:blipFill>
          <a:blip r:embed="rId8"/>
          <a:stretch>
            <a:fillRect/>
          </a:stretch>
        </p:blipFill>
        <p:spPr>
          <a:xfrm>
            <a:off x="8460792" y="1558020"/>
            <a:ext cx="2004752" cy="683588"/>
          </a:xfrm>
          <a:prstGeom prst="rect">
            <a:avLst/>
          </a:prstGeom>
        </p:spPr>
      </p:pic>
      <p:pic>
        <p:nvPicPr>
          <p:cNvPr id="16" name="Picture 15">
            <a:extLst>
              <a:ext uri="{FF2B5EF4-FFF2-40B4-BE49-F238E27FC236}">
                <a16:creationId xmlns:a16="http://schemas.microsoft.com/office/drawing/2014/main" id="{936B6B32-6C03-B4F0-3BE0-5C95867570C6}"/>
              </a:ext>
            </a:extLst>
          </p:cNvPr>
          <p:cNvPicPr>
            <a:picLocks noChangeAspect="1"/>
          </p:cNvPicPr>
          <p:nvPr/>
        </p:nvPicPr>
        <p:blipFill>
          <a:blip r:embed="rId9"/>
          <a:stretch>
            <a:fillRect/>
          </a:stretch>
        </p:blipFill>
        <p:spPr>
          <a:xfrm>
            <a:off x="1726455" y="2949593"/>
            <a:ext cx="2302464" cy="785102"/>
          </a:xfrm>
          <a:prstGeom prst="rect">
            <a:avLst/>
          </a:prstGeom>
        </p:spPr>
      </p:pic>
      <p:pic>
        <p:nvPicPr>
          <p:cNvPr id="18" name="Picture 17">
            <a:extLst>
              <a:ext uri="{FF2B5EF4-FFF2-40B4-BE49-F238E27FC236}">
                <a16:creationId xmlns:a16="http://schemas.microsoft.com/office/drawing/2014/main" id="{4C5C7F22-6315-29BF-9489-D5E0811117A6}"/>
              </a:ext>
            </a:extLst>
          </p:cNvPr>
          <p:cNvPicPr>
            <a:picLocks noChangeAspect="1"/>
          </p:cNvPicPr>
          <p:nvPr/>
        </p:nvPicPr>
        <p:blipFill>
          <a:blip r:embed="rId10"/>
          <a:stretch>
            <a:fillRect/>
          </a:stretch>
        </p:blipFill>
        <p:spPr>
          <a:xfrm>
            <a:off x="6900530" y="4154078"/>
            <a:ext cx="2004752" cy="683587"/>
          </a:xfrm>
          <a:prstGeom prst="rect">
            <a:avLst/>
          </a:prstGeom>
        </p:spPr>
      </p:pic>
      <p:pic>
        <p:nvPicPr>
          <p:cNvPr id="20" name="Picture 19">
            <a:extLst>
              <a:ext uri="{FF2B5EF4-FFF2-40B4-BE49-F238E27FC236}">
                <a16:creationId xmlns:a16="http://schemas.microsoft.com/office/drawing/2014/main" id="{2E513E96-DDE2-DA3C-6753-AF8B7DC2CB66}"/>
              </a:ext>
            </a:extLst>
          </p:cNvPr>
          <p:cNvPicPr>
            <a:picLocks noChangeAspect="1"/>
          </p:cNvPicPr>
          <p:nvPr/>
        </p:nvPicPr>
        <p:blipFill>
          <a:blip r:embed="rId11"/>
          <a:stretch>
            <a:fillRect/>
          </a:stretch>
        </p:blipFill>
        <p:spPr>
          <a:xfrm>
            <a:off x="9425385" y="4952737"/>
            <a:ext cx="2080318" cy="699013"/>
          </a:xfrm>
          <a:prstGeom prst="rect">
            <a:avLst/>
          </a:prstGeom>
        </p:spPr>
      </p:pic>
    </p:spTree>
    <p:extLst>
      <p:ext uri="{BB962C8B-B14F-4D97-AF65-F5344CB8AC3E}">
        <p14:creationId xmlns:p14="http://schemas.microsoft.com/office/powerpoint/2010/main" val="26358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99F8D7B-6B5F-5A43-96DB-E40C2C121BF7}"/>
              </a:ext>
            </a:extLst>
          </p:cNvPr>
          <p:cNvSpPr txBox="1">
            <a:spLocks/>
          </p:cNvSpPr>
          <p:nvPr/>
        </p:nvSpPr>
        <p:spPr>
          <a:xfrm>
            <a:off x="1516910" y="347225"/>
            <a:ext cx="10193079"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363991"/>
                </a:solidFill>
                <a:latin typeface="Helvetica" pitchFamily="2" charset="0"/>
              </a:rPr>
              <a:t>Engage in gender-inclusive teaching and learning</a:t>
            </a:r>
          </a:p>
        </p:txBody>
      </p:sp>
      <p:pic>
        <p:nvPicPr>
          <p:cNvPr id="2" name="Image" descr="Image">
            <a:extLst>
              <a:ext uri="{FF2B5EF4-FFF2-40B4-BE49-F238E27FC236}">
                <a16:creationId xmlns:a16="http://schemas.microsoft.com/office/drawing/2014/main" id="{FB359833-B37E-0B15-A999-B89240041B5B}"/>
              </a:ext>
            </a:extLst>
          </p:cNvPr>
          <p:cNvPicPr>
            <a:picLocks noGrp="1" noChangeAspect="1"/>
          </p:cNvPicPr>
          <p:nvPr>
            <p:ph sz="half" idx="1"/>
          </p:nvPr>
        </p:nvPicPr>
        <p:blipFill>
          <a:blip r:embed="rId4"/>
          <a:stretch>
            <a:fillRect/>
          </a:stretch>
        </p:blipFill>
        <p:spPr>
          <a:xfrm>
            <a:off x="1523999" y="1488557"/>
            <a:ext cx="9924211" cy="4752754"/>
          </a:xfrm>
          <a:prstGeom prst="rect">
            <a:avLst/>
          </a:prstGeom>
          <a:ln w="12700">
            <a:miter lim="400000"/>
          </a:ln>
        </p:spPr>
      </p:pic>
    </p:spTree>
    <p:extLst>
      <p:ext uri="{BB962C8B-B14F-4D97-AF65-F5344CB8AC3E}">
        <p14:creationId xmlns:p14="http://schemas.microsoft.com/office/powerpoint/2010/main" val="24842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2FCF4">
            <a:alpha val="99000"/>
          </a:srgb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D5CDFD-B605-9E45-AF3C-E212E2702EC9}"/>
              </a:ext>
            </a:extLst>
          </p:cNvPr>
          <p:cNvSpPr>
            <a:spLocks noGrp="1"/>
          </p:cNvSpPr>
          <p:nvPr>
            <p:ph sz="half" idx="1"/>
          </p:nvPr>
        </p:nvSpPr>
        <p:spPr>
          <a:xfrm>
            <a:off x="838199" y="1825625"/>
            <a:ext cx="10573871" cy="4351338"/>
          </a:xfrm>
          <a:solidFill>
            <a:srgbClr val="C2FCF4"/>
          </a:solidFill>
        </p:spPr>
        <p:txBody>
          <a:bodyPr/>
          <a:lstStyle/>
          <a:p>
            <a:pPr marL="0" indent="0" algn="l">
              <a:buNone/>
              <a:defRPr sz="4800" b="0"/>
            </a:pPr>
            <a:r>
              <a:rPr lang="en-GB" sz="2800"/>
              <a:t>Identity relates to the way a person sees themselves as being interested or competent in an area, role or topic. </a:t>
            </a:r>
          </a:p>
          <a:p>
            <a:pPr algn="l">
              <a:defRPr sz="4800" b="0"/>
            </a:pPr>
            <a:endParaRPr lang="en-GB" sz="2800"/>
          </a:p>
          <a:p>
            <a:pPr marL="0" indent="0" algn="l">
              <a:buNone/>
              <a:defRPr sz="4800" b="0"/>
            </a:pPr>
            <a:r>
              <a:rPr lang="en-GB" sz="2800"/>
              <a:t>High achievement in STEM doesn’t always translate to a STEM identity.</a:t>
            </a:r>
            <a:endParaRPr lang="en-AU">
              <a:solidFill>
                <a:schemeClr val="tx1">
                  <a:lumMod val="65000"/>
                  <a:lumOff val="35000"/>
                </a:schemeClr>
              </a:solidFill>
              <a:latin typeface="Helvetica" pitchFamily="2" charset="0"/>
            </a:endParaRPr>
          </a:p>
        </p:txBody>
      </p:sp>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a:solidFill>
            <a:srgbClr val="C2FCF4"/>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a:solidFill>
                  <a:srgbClr val="363991"/>
                </a:solidFill>
                <a:latin typeface="Helvetica" pitchFamily="2" charset="0"/>
              </a:rPr>
              <a:t>Actively support girls to develop positive STEM identities</a:t>
            </a:r>
            <a:endParaRPr lang="en-US" sz="4000" b="1">
              <a:solidFill>
                <a:srgbClr val="363991"/>
              </a:solidFill>
              <a:latin typeface="Helvetica" pitchFamily="2" charset="0"/>
            </a:endParaRPr>
          </a:p>
        </p:txBody>
      </p:sp>
      <p:pic>
        <p:nvPicPr>
          <p:cNvPr id="2" name="Image" descr="Image">
            <a:extLst>
              <a:ext uri="{FF2B5EF4-FFF2-40B4-BE49-F238E27FC236}">
                <a16:creationId xmlns:a16="http://schemas.microsoft.com/office/drawing/2014/main" id="{F7294B20-2529-5D88-49FA-A2F339858F45}"/>
              </a:ext>
            </a:extLst>
          </p:cNvPr>
          <p:cNvPicPr>
            <a:picLocks noChangeAspect="1"/>
          </p:cNvPicPr>
          <p:nvPr/>
        </p:nvPicPr>
        <p:blipFill>
          <a:blip r:embed="rId3"/>
          <a:stretch>
            <a:fillRect/>
          </a:stretch>
        </p:blipFill>
        <p:spPr>
          <a:xfrm>
            <a:off x="8133907" y="3630688"/>
            <a:ext cx="3680215" cy="2546275"/>
          </a:xfrm>
          <a:prstGeom prst="rect">
            <a:avLst/>
          </a:prstGeom>
          <a:ln w="12700">
            <a:miter lim="400000"/>
          </a:ln>
        </p:spPr>
      </p:pic>
    </p:spTree>
    <p:extLst>
      <p:ext uri="{BB962C8B-B14F-4D97-AF65-F5344CB8AC3E}">
        <p14:creationId xmlns:p14="http://schemas.microsoft.com/office/powerpoint/2010/main" val="383281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D5CDFD-B605-9E45-AF3C-E212E2702EC9}"/>
              </a:ext>
            </a:extLst>
          </p:cNvPr>
          <p:cNvSpPr>
            <a:spLocks noGrp="1"/>
          </p:cNvSpPr>
          <p:nvPr>
            <p:ph sz="half" idx="1"/>
          </p:nvPr>
        </p:nvSpPr>
        <p:spPr>
          <a:xfrm>
            <a:off x="838199" y="1825625"/>
            <a:ext cx="10573871" cy="1309461"/>
          </a:xfrm>
        </p:spPr>
        <p:txBody>
          <a:bodyPr/>
          <a:lstStyle/>
          <a:p>
            <a:pPr marL="0" indent="0">
              <a:buNone/>
            </a:pPr>
            <a:r>
              <a:rPr lang="en-GB" dirty="0"/>
              <a:t>Classroom talk is everything a teacher says in the classroom. What we say and how we say it </a:t>
            </a:r>
            <a:r>
              <a:rPr lang="en-GB" sz="2800" dirty="0">
                <a:sym typeface="Helvetica Neue"/>
              </a:rPr>
              <a:t>–</a:t>
            </a:r>
            <a:r>
              <a:rPr lang="en-GB" dirty="0"/>
              <a:t> as well as who we invite to talk and how we listen </a:t>
            </a:r>
            <a:r>
              <a:rPr lang="en-GB" sz="2800" dirty="0">
                <a:sym typeface="Helvetica Neue"/>
              </a:rPr>
              <a:t>–</a:t>
            </a:r>
            <a:r>
              <a:rPr lang="en-GB" dirty="0"/>
              <a:t> communicates our values and beliefs. </a:t>
            </a:r>
          </a:p>
          <a:p>
            <a:endParaRPr lang="en-AU" dirty="0">
              <a:solidFill>
                <a:schemeClr val="tx1">
                  <a:lumMod val="65000"/>
                  <a:lumOff val="35000"/>
                </a:schemeClr>
              </a:solidFill>
              <a:latin typeface="Helvetica" pitchFamily="2" charset="0"/>
            </a:endParaRPr>
          </a:p>
        </p:txBody>
      </p:sp>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363991"/>
                </a:solidFill>
                <a:latin typeface="Helvetica" pitchFamily="2" charset="0"/>
              </a:rPr>
              <a:t>GiST Talk Tools </a:t>
            </a:r>
          </a:p>
        </p:txBody>
      </p:sp>
      <p:sp>
        <p:nvSpPr>
          <p:cNvPr id="2" name="Oval">
            <a:extLst>
              <a:ext uri="{FF2B5EF4-FFF2-40B4-BE49-F238E27FC236}">
                <a16:creationId xmlns:a16="http://schemas.microsoft.com/office/drawing/2014/main" id="{4F68C5F6-8DEE-88E3-8764-B2ED569EEEA9}"/>
              </a:ext>
            </a:extLst>
          </p:cNvPr>
          <p:cNvSpPr/>
          <p:nvPr/>
        </p:nvSpPr>
        <p:spPr>
          <a:xfrm>
            <a:off x="5671524" y="3057775"/>
            <a:ext cx="4298861" cy="3283528"/>
          </a:xfrm>
          <a:prstGeom prst="ellipse">
            <a:avLst/>
          </a:prstGeom>
          <a:solidFill>
            <a:schemeClr val="accent1">
              <a:lumOff val="16847"/>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pPr algn="l">
              <a:defRPr sz="3200" b="0">
                <a:solidFill>
                  <a:srgbClr val="FFFFFF"/>
                </a:solidFill>
                <a:latin typeface="+mn-lt"/>
                <a:ea typeface="+mn-ea"/>
                <a:cs typeface="+mn-cs"/>
                <a:sym typeface="Helvetica Neue Medium"/>
              </a:defRPr>
            </a:pPr>
            <a:endParaRPr/>
          </a:p>
          <a:p>
            <a:pPr algn="l">
              <a:defRPr sz="3200" b="0">
                <a:solidFill>
                  <a:srgbClr val="FFFFFF"/>
                </a:solidFill>
                <a:latin typeface="+mn-lt"/>
                <a:ea typeface="+mn-ea"/>
                <a:cs typeface="+mn-cs"/>
                <a:sym typeface="Helvetica Neue Medium"/>
              </a:defRPr>
            </a:pPr>
            <a:endParaRPr/>
          </a:p>
          <a:p>
            <a:pPr algn="l">
              <a:defRPr sz="3200" b="0">
                <a:solidFill>
                  <a:srgbClr val="FFFFFF"/>
                </a:solidFill>
                <a:latin typeface="+mn-lt"/>
                <a:ea typeface="+mn-ea"/>
                <a:cs typeface="+mn-cs"/>
                <a:sym typeface="Helvetica Neue Medium"/>
              </a:defRPr>
            </a:pPr>
            <a:endParaRPr/>
          </a:p>
        </p:txBody>
      </p:sp>
      <p:sp>
        <p:nvSpPr>
          <p:cNvPr id="5" name="Woman">
            <a:extLst>
              <a:ext uri="{FF2B5EF4-FFF2-40B4-BE49-F238E27FC236}">
                <a16:creationId xmlns:a16="http://schemas.microsoft.com/office/drawing/2014/main" id="{4F38715C-B959-6054-FC57-89ADF8D504CF}"/>
              </a:ext>
            </a:extLst>
          </p:cNvPr>
          <p:cNvSpPr/>
          <p:nvPr/>
        </p:nvSpPr>
        <p:spPr>
          <a:xfrm>
            <a:off x="7975226" y="3722915"/>
            <a:ext cx="1080655" cy="2716334"/>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4">
              <a:hueOff val="-1081314"/>
              <a:satOff val="4338"/>
              <a:lumOff val="-8931"/>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What we say">
            <a:extLst>
              <a:ext uri="{FF2B5EF4-FFF2-40B4-BE49-F238E27FC236}">
                <a16:creationId xmlns:a16="http://schemas.microsoft.com/office/drawing/2014/main" id="{7678752C-E749-F1C3-D3C0-F4AE49E3D6B4}"/>
              </a:ext>
            </a:extLst>
          </p:cNvPr>
          <p:cNvSpPr/>
          <p:nvPr/>
        </p:nvSpPr>
        <p:spPr>
          <a:xfrm>
            <a:off x="8918473" y="2672439"/>
            <a:ext cx="2435328" cy="1309460"/>
          </a:xfrm>
          <a:prstGeom prst="wedgeEllipseCallout">
            <a:avLst>
              <a:gd name="adj1" fmla="val -49813"/>
              <a:gd name="adj2" fmla="val 56331"/>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we say</a:t>
            </a:r>
          </a:p>
        </p:txBody>
      </p:sp>
      <p:sp>
        <p:nvSpPr>
          <p:cNvPr id="8" name="Experiences">
            <a:extLst>
              <a:ext uri="{FF2B5EF4-FFF2-40B4-BE49-F238E27FC236}">
                <a16:creationId xmlns:a16="http://schemas.microsoft.com/office/drawing/2014/main" id="{A7E0AFB4-5921-0C9D-0EA2-CB72DD813F75}"/>
              </a:ext>
            </a:extLst>
          </p:cNvPr>
          <p:cNvSpPr/>
          <p:nvPr/>
        </p:nvSpPr>
        <p:spPr>
          <a:xfrm>
            <a:off x="766825" y="3400280"/>
            <a:ext cx="6036746" cy="449378"/>
          </a:xfrm>
          <a:prstGeom prst="roundRect">
            <a:avLst>
              <a:gd name="adj" fmla="val 15000"/>
            </a:avLst>
          </a:prstGeom>
          <a:solidFill>
            <a:schemeClr val="accent1">
              <a:lumOff val="16847"/>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indent="254000" algn="l">
              <a:defRPr sz="3200" b="0">
                <a:solidFill>
                  <a:srgbClr val="FFFFFF"/>
                </a:solidFill>
                <a:latin typeface="+mn-lt"/>
                <a:ea typeface="+mn-ea"/>
                <a:cs typeface="+mn-cs"/>
                <a:sym typeface="Helvetica Neue Medium"/>
              </a:defRPr>
            </a:lvl1pPr>
          </a:lstStyle>
          <a:p>
            <a:r>
              <a:t>Experiences</a:t>
            </a:r>
          </a:p>
        </p:txBody>
      </p:sp>
      <p:sp>
        <p:nvSpPr>
          <p:cNvPr id="9" name="Unconscious biases">
            <a:extLst>
              <a:ext uri="{FF2B5EF4-FFF2-40B4-BE49-F238E27FC236}">
                <a16:creationId xmlns:a16="http://schemas.microsoft.com/office/drawing/2014/main" id="{159ECA98-E26C-BC45-776D-30B46F2A0613}"/>
              </a:ext>
            </a:extLst>
          </p:cNvPr>
          <p:cNvSpPr/>
          <p:nvPr/>
        </p:nvSpPr>
        <p:spPr>
          <a:xfrm>
            <a:off x="782150" y="4007093"/>
            <a:ext cx="6305981" cy="449378"/>
          </a:xfrm>
          <a:prstGeom prst="roundRect">
            <a:avLst>
              <a:gd name="adj" fmla="val 15000"/>
            </a:avLst>
          </a:prstGeom>
          <a:solidFill>
            <a:schemeClr val="accent1">
              <a:lumOff val="16847"/>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indent="254000" algn="l">
              <a:defRPr sz="3200" b="0">
                <a:solidFill>
                  <a:srgbClr val="FFFFFF"/>
                </a:solidFill>
                <a:latin typeface="+mn-lt"/>
                <a:ea typeface="+mn-ea"/>
                <a:cs typeface="+mn-cs"/>
                <a:sym typeface="Helvetica Neue Medium"/>
              </a:defRPr>
            </a:lvl1pPr>
          </a:lstStyle>
          <a:p>
            <a:r>
              <a:rPr dirty="0"/>
              <a:t>Unconscious bias</a:t>
            </a:r>
            <a:r>
              <a:rPr lang="en-AU" dirty="0"/>
              <a:t>es</a:t>
            </a:r>
            <a:endParaRPr dirty="0"/>
          </a:p>
        </p:txBody>
      </p:sp>
      <p:sp>
        <p:nvSpPr>
          <p:cNvPr id="10" name="Beliefs">
            <a:extLst>
              <a:ext uri="{FF2B5EF4-FFF2-40B4-BE49-F238E27FC236}">
                <a16:creationId xmlns:a16="http://schemas.microsoft.com/office/drawing/2014/main" id="{1D772A9F-F9CE-35E3-CE07-61EE5D70BAC5}"/>
              </a:ext>
            </a:extLst>
          </p:cNvPr>
          <p:cNvSpPr/>
          <p:nvPr/>
        </p:nvSpPr>
        <p:spPr>
          <a:xfrm>
            <a:off x="782150" y="4613907"/>
            <a:ext cx="6857133" cy="449379"/>
          </a:xfrm>
          <a:prstGeom prst="roundRect">
            <a:avLst>
              <a:gd name="adj" fmla="val 15000"/>
            </a:avLst>
          </a:prstGeom>
          <a:solidFill>
            <a:schemeClr val="accent1">
              <a:lumOff val="16847"/>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indent="254000" algn="l">
              <a:defRPr sz="3200" b="0">
                <a:solidFill>
                  <a:srgbClr val="FFFFFF"/>
                </a:solidFill>
                <a:latin typeface="+mn-lt"/>
                <a:ea typeface="+mn-ea"/>
                <a:cs typeface="+mn-cs"/>
                <a:sym typeface="Helvetica Neue Medium"/>
              </a:defRPr>
            </a:lvl1pPr>
          </a:lstStyle>
          <a:p>
            <a:r>
              <a:t>Beliefs</a:t>
            </a:r>
          </a:p>
        </p:txBody>
      </p:sp>
      <p:sp>
        <p:nvSpPr>
          <p:cNvPr id="11" name="Knowledge">
            <a:extLst>
              <a:ext uri="{FF2B5EF4-FFF2-40B4-BE49-F238E27FC236}">
                <a16:creationId xmlns:a16="http://schemas.microsoft.com/office/drawing/2014/main" id="{25D988E7-337C-F5A5-01E7-FC5DC5D93FBD}"/>
              </a:ext>
            </a:extLst>
          </p:cNvPr>
          <p:cNvSpPr/>
          <p:nvPr/>
        </p:nvSpPr>
        <p:spPr>
          <a:xfrm>
            <a:off x="766825" y="5247667"/>
            <a:ext cx="6293898" cy="449379"/>
          </a:xfrm>
          <a:prstGeom prst="roundRect">
            <a:avLst>
              <a:gd name="adj" fmla="val 15000"/>
            </a:avLst>
          </a:prstGeom>
          <a:solidFill>
            <a:schemeClr val="accent1">
              <a:lumOff val="16847"/>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indent="254000" algn="l">
              <a:defRPr sz="3200" b="0">
                <a:solidFill>
                  <a:srgbClr val="FFFFFF"/>
                </a:solidFill>
                <a:latin typeface="+mn-lt"/>
                <a:ea typeface="+mn-ea"/>
                <a:cs typeface="+mn-cs"/>
                <a:sym typeface="Helvetica Neue Medium"/>
              </a:defRPr>
            </a:lvl1pPr>
          </a:lstStyle>
          <a:p>
            <a:r>
              <a:t>Knowledge</a:t>
            </a:r>
          </a:p>
        </p:txBody>
      </p:sp>
      <p:sp>
        <p:nvSpPr>
          <p:cNvPr id="13" name="TextBox 12">
            <a:extLst>
              <a:ext uri="{FF2B5EF4-FFF2-40B4-BE49-F238E27FC236}">
                <a16:creationId xmlns:a16="http://schemas.microsoft.com/office/drawing/2014/main" id="{CA0A1E96-D0A2-9359-D2B4-24CD81A71A6D}"/>
              </a:ext>
            </a:extLst>
          </p:cNvPr>
          <p:cNvSpPr txBox="1"/>
          <p:nvPr/>
        </p:nvSpPr>
        <p:spPr>
          <a:xfrm>
            <a:off x="5985163" y="3948863"/>
            <a:ext cx="2018806" cy="1523494"/>
          </a:xfrm>
          <a:prstGeom prst="rect">
            <a:avLst/>
          </a:prstGeom>
          <a:noFill/>
        </p:spPr>
        <p:txBody>
          <a:bodyPr wrap="square" rtlCol="0">
            <a:spAutoFit/>
          </a:bodyPr>
          <a:lstStyle/>
          <a:p>
            <a:r>
              <a:rPr lang="en-GB" sz="2500"/>
              <a:t>What we believe and value</a:t>
            </a:r>
          </a:p>
          <a:p>
            <a:endParaRPr lang="en-AU"/>
          </a:p>
        </p:txBody>
      </p:sp>
    </p:spTree>
    <p:extLst>
      <p:ext uri="{BB962C8B-B14F-4D97-AF65-F5344CB8AC3E}">
        <p14:creationId xmlns:p14="http://schemas.microsoft.com/office/powerpoint/2010/main" val="302133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D5CDFD-B605-9E45-AF3C-E212E2702EC9}"/>
              </a:ext>
            </a:extLst>
          </p:cNvPr>
          <p:cNvSpPr>
            <a:spLocks noGrp="1"/>
          </p:cNvSpPr>
          <p:nvPr>
            <p:ph sz="half" idx="1"/>
          </p:nvPr>
        </p:nvSpPr>
        <p:spPr>
          <a:xfrm>
            <a:off x="838199" y="1158949"/>
            <a:ext cx="10728367" cy="2047390"/>
          </a:xfrm>
        </p:spPr>
        <p:txBody>
          <a:bodyPr/>
          <a:lstStyle/>
          <a:p>
            <a:pPr marL="0" indent="0">
              <a:buNone/>
            </a:pPr>
            <a:r>
              <a:rPr lang="en-GB" dirty="0"/>
              <a:t>Classroom talk is everything a teacher says in the classroom – and this can be a powerful tool in promoting STEM. By tweaking our classroom talk we can actively develop girls’ STEM identities. </a:t>
            </a:r>
          </a:p>
          <a:p>
            <a:endParaRPr lang="en-AU" dirty="0">
              <a:solidFill>
                <a:schemeClr val="tx1">
                  <a:lumMod val="65000"/>
                  <a:lumOff val="35000"/>
                </a:schemeClr>
              </a:solidFill>
              <a:latin typeface="Helvetica" pitchFamily="2" charset="0"/>
            </a:endParaRPr>
          </a:p>
        </p:txBody>
      </p:sp>
      <p:sp>
        <p:nvSpPr>
          <p:cNvPr id="6" name="Subtitle 2">
            <a:extLst>
              <a:ext uri="{FF2B5EF4-FFF2-40B4-BE49-F238E27FC236}">
                <a16:creationId xmlns:a16="http://schemas.microsoft.com/office/drawing/2014/main" id="{C99F8D7B-6B5F-5A43-96DB-E40C2C121BF7}"/>
              </a:ext>
            </a:extLst>
          </p:cNvPr>
          <p:cNvSpPr txBox="1">
            <a:spLocks/>
          </p:cNvSpPr>
          <p:nvPr/>
        </p:nvSpPr>
        <p:spPr>
          <a:xfrm>
            <a:off x="1524000" y="294062"/>
            <a:ext cx="9144000" cy="1041680"/>
          </a:xfrm>
          <a:prstGeom prst="rect">
            <a:avLst/>
          </a:prstGeom>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solidFill>
                  <a:srgbClr val="363991"/>
                </a:solidFill>
                <a:latin typeface="Helvetica" pitchFamily="2" charset="0"/>
              </a:rPr>
              <a:t>GiST Talk Tools </a:t>
            </a:r>
          </a:p>
        </p:txBody>
      </p:sp>
      <p:sp>
        <p:nvSpPr>
          <p:cNvPr id="2" name="Woman">
            <a:extLst>
              <a:ext uri="{FF2B5EF4-FFF2-40B4-BE49-F238E27FC236}">
                <a16:creationId xmlns:a16="http://schemas.microsoft.com/office/drawing/2014/main" id="{9977114F-7847-73DF-3DFF-1A5CD990635E}"/>
              </a:ext>
            </a:extLst>
          </p:cNvPr>
          <p:cNvSpPr/>
          <p:nvPr/>
        </p:nvSpPr>
        <p:spPr>
          <a:xfrm>
            <a:off x="5724055" y="4024383"/>
            <a:ext cx="1116639" cy="2514452"/>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4">
              <a:hueOff val="-1081314"/>
              <a:satOff val="4338"/>
              <a:lumOff val="-8931"/>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 name="Demonstrate  transferability">
            <a:extLst>
              <a:ext uri="{FF2B5EF4-FFF2-40B4-BE49-F238E27FC236}">
                <a16:creationId xmlns:a16="http://schemas.microsoft.com/office/drawing/2014/main" id="{F5DC4B82-27E5-8586-628D-461BD69B3CDB}"/>
              </a:ext>
            </a:extLst>
          </p:cNvPr>
          <p:cNvSpPr/>
          <p:nvPr/>
        </p:nvSpPr>
        <p:spPr>
          <a:xfrm>
            <a:off x="7586096" y="4779399"/>
            <a:ext cx="2682281" cy="1485716"/>
          </a:xfrm>
          <a:prstGeom prst="wedgeEllipseCallout">
            <a:avLst>
              <a:gd name="adj1" fmla="val -64823"/>
              <a:gd name="adj2" fmla="val -35669"/>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p>
            <a:pPr>
              <a:defRPr sz="3200" b="0">
                <a:solidFill>
                  <a:srgbClr val="FFFFFF"/>
                </a:solidFill>
                <a:latin typeface="+mn-lt"/>
                <a:ea typeface="+mn-ea"/>
                <a:cs typeface="+mn-cs"/>
                <a:sym typeface="Helvetica Neue Medium"/>
              </a:defRPr>
            </a:pPr>
            <a:r>
              <a:rPr lang="en-AU" sz="1800" dirty="0">
                <a:effectLst/>
                <a:latin typeface="Helvetica" panose="020B0604020202020204" pitchFamily="34" charset="0"/>
                <a:ea typeface="SimHei" panose="02010609060101010101" pitchFamily="49" charset="-122"/>
                <a:cs typeface="Arial" panose="020B0604020202020204" pitchFamily="34" charset="0"/>
              </a:rPr>
              <a:t>Demonstrate transferable learning </a:t>
            </a:r>
            <a:endParaRPr sz="2000" dirty="0"/>
          </a:p>
        </p:txBody>
      </p:sp>
      <p:sp>
        <p:nvSpPr>
          <p:cNvPr id="7" name="Explore diversity of  STEM experience">
            <a:extLst>
              <a:ext uri="{FF2B5EF4-FFF2-40B4-BE49-F238E27FC236}">
                <a16:creationId xmlns:a16="http://schemas.microsoft.com/office/drawing/2014/main" id="{4D87BEF8-2094-A483-51F7-098B36433F51}"/>
              </a:ext>
            </a:extLst>
          </p:cNvPr>
          <p:cNvSpPr/>
          <p:nvPr/>
        </p:nvSpPr>
        <p:spPr>
          <a:xfrm>
            <a:off x="7425493" y="3293780"/>
            <a:ext cx="3242507" cy="1247603"/>
          </a:xfrm>
          <a:prstGeom prst="wedgeEllipseCallout">
            <a:avLst>
              <a:gd name="adj1" fmla="val -49813"/>
              <a:gd name="adj2" fmla="val 56331"/>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p>
            <a:pPr>
              <a:defRPr sz="3200" b="0">
                <a:solidFill>
                  <a:srgbClr val="FFFFFF"/>
                </a:solidFill>
                <a:latin typeface="+mn-lt"/>
                <a:ea typeface="+mn-ea"/>
                <a:cs typeface="+mn-cs"/>
                <a:sym typeface="Helvetica Neue Medium"/>
              </a:defRPr>
            </a:pPr>
            <a:r>
              <a:rPr lang="en-AU" sz="1800" dirty="0">
                <a:effectLst/>
                <a:latin typeface="Helvetica" panose="020B0604020202020204" pitchFamily="34" charset="0"/>
                <a:ea typeface="SimHei" panose="02010609060101010101" pitchFamily="49" charset="-122"/>
                <a:cs typeface="Arial" panose="020B0604020202020204" pitchFamily="34" charset="0"/>
              </a:rPr>
              <a:t>Explore diverse STEM experiences</a:t>
            </a:r>
            <a:endParaRPr sz="2000" dirty="0"/>
          </a:p>
        </p:txBody>
      </p:sp>
      <p:sp>
        <p:nvSpPr>
          <p:cNvPr id="8" name="Elicit student knowledge and experiences">
            <a:extLst>
              <a:ext uri="{FF2B5EF4-FFF2-40B4-BE49-F238E27FC236}">
                <a16:creationId xmlns:a16="http://schemas.microsoft.com/office/drawing/2014/main" id="{2DCB2116-388A-BA85-42F8-4485201AED8F}"/>
              </a:ext>
            </a:extLst>
          </p:cNvPr>
          <p:cNvSpPr/>
          <p:nvPr/>
        </p:nvSpPr>
        <p:spPr>
          <a:xfrm>
            <a:off x="4529470" y="2627231"/>
            <a:ext cx="2896023" cy="1149257"/>
          </a:xfrm>
          <a:prstGeom prst="wedgeEllipseCallout">
            <a:avLst>
              <a:gd name="adj1" fmla="val 563"/>
              <a:gd name="adj2" fmla="val 88083"/>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lvl1pPr>
              <a:defRPr sz="3200" b="0">
                <a:solidFill>
                  <a:srgbClr val="FFFFFF"/>
                </a:solidFill>
                <a:latin typeface="+mn-lt"/>
                <a:ea typeface="+mn-ea"/>
                <a:cs typeface="+mn-cs"/>
                <a:sym typeface="Helvetica Neue Medium"/>
              </a:defRPr>
            </a:lvl1pPr>
          </a:lstStyle>
          <a:p>
            <a:pPr algn="ctr">
              <a:defRPr sz="3200" b="0">
                <a:solidFill>
                  <a:srgbClr val="FFFFFF"/>
                </a:solidFill>
                <a:latin typeface="+mn-lt"/>
                <a:ea typeface="+mn-ea"/>
                <a:cs typeface="+mn-cs"/>
                <a:sym typeface="Helvetica Neue Medium"/>
              </a:defRPr>
            </a:pPr>
            <a:r>
              <a:rPr lang="en-AU" sz="2000" dirty="0">
                <a:effectLst/>
                <a:latin typeface="Helvetica" panose="020B0604020202020204" pitchFamily="34" charset="0"/>
                <a:ea typeface="SimHei" panose="02010609060101010101" pitchFamily="49" charset="-122"/>
                <a:cs typeface="Arial" panose="020B0604020202020204" pitchFamily="34" charset="0"/>
              </a:rPr>
              <a:t>Foster STEM dispositions</a:t>
            </a:r>
            <a:endParaRPr lang="en-AU" sz="2400" dirty="0"/>
          </a:p>
        </p:txBody>
      </p:sp>
      <p:sp>
        <p:nvSpPr>
          <p:cNvPr id="9" name="Notice dispositions  &amp; skills">
            <a:extLst>
              <a:ext uri="{FF2B5EF4-FFF2-40B4-BE49-F238E27FC236}">
                <a16:creationId xmlns:a16="http://schemas.microsoft.com/office/drawing/2014/main" id="{63D7F642-BFDC-54C3-AAAB-D41DA0E295D1}"/>
              </a:ext>
            </a:extLst>
          </p:cNvPr>
          <p:cNvSpPr/>
          <p:nvPr/>
        </p:nvSpPr>
        <p:spPr>
          <a:xfrm>
            <a:off x="1126394" y="3341662"/>
            <a:ext cx="3852259" cy="1539384"/>
          </a:xfrm>
          <a:prstGeom prst="wedgeEllipseCallout">
            <a:avLst>
              <a:gd name="adj1" fmla="val 60145"/>
              <a:gd name="adj2" fmla="val 39224"/>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p>
            <a:pPr>
              <a:defRPr sz="3200" b="0">
                <a:solidFill>
                  <a:srgbClr val="FFFFFF"/>
                </a:solidFill>
                <a:latin typeface="+mn-lt"/>
                <a:ea typeface="+mn-ea"/>
                <a:cs typeface="+mn-cs"/>
                <a:sym typeface="Helvetica Neue Medium"/>
              </a:defRPr>
            </a:pPr>
            <a:r>
              <a:rPr lang="en-AU" sz="1800" dirty="0">
                <a:effectLst/>
                <a:latin typeface="Helvetica" panose="020B0604020202020204" pitchFamily="34" charset="0"/>
                <a:ea typeface="SimHei" panose="02010609060101010101" pitchFamily="49" charset="-122"/>
                <a:cs typeface="Arial" panose="020B0604020202020204" pitchFamily="34" charset="0"/>
              </a:rPr>
              <a:t>Value students’ STEM knowledge and experiences</a:t>
            </a:r>
            <a:endParaRPr sz="2000" dirty="0"/>
          </a:p>
        </p:txBody>
      </p:sp>
      <p:sp>
        <p:nvSpPr>
          <p:cNvPr id="10" name="Show interest  &amp; enthusiasm">
            <a:extLst>
              <a:ext uri="{FF2B5EF4-FFF2-40B4-BE49-F238E27FC236}">
                <a16:creationId xmlns:a16="http://schemas.microsoft.com/office/drawing/2014/main" id="{BAF08864-D9D7-30AE-04A4-A6F2DCE55A3C}"/>
              </a:ext>
            </a:extLst>
          </p:cNvPr>
          <p:cNvSpPr/>
          <p:nvPr/>
        </p:nvSpPr>
        <p:spPr>
          <a:xfrm>
            <a:off x="1230827" y="5016369"/>
            <a:ext cx="3852259" cy="1339631"/>
          </a:xfrm>
          <a:prstGeom prst="wedgeEllipseCallout">
            <a:avLst>
              <a:gd name="adj1" fmla="val 68639"/>
              <a:gd name="adj2" fmla="val -35238"/>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lstStyle/>
          <a:p>
            <a:pPr>
              <a:defRPr sz="3200" b="0">
                <a:solidFill>
                  <a:srgbClr val="FFFFFF"/>
                </a:solidFill>
                <a:latin typeface="+mn-lt"/>
                <a:ea typeface="+mn-ea"/>
                <a:cs typeface="+mn-cs"/>
                <a:sym typeface="Helvetica Neue Medium"/>
              </a:defRPr>
            </a:pPr>
            <a:r>
              <a:rPr lang="en-AU" sz="1800" dirty="0">
                <a:effectLst/>
                <a:latin typeface="Helvetica" panose="020B0604020202020204" pitchFamily="34" charset="0"/>
                <a:ea typeface="SimHei" panose="02010609060101010101" pitchFamily="49" charset="-122"/>
                <a:cs typeface="Arial" panose="020B0604020202020204" pitchFamily="34" charset="0"/>
              </a:rPr>
              <a:t>Be interested and enthusiastic</a:t>
            </a:r>
            <a:endParaRPr dirty="0"/>
          </a:p>
        </p:txBody>
      </p:sp>
    </p:spTree>
    <p:extLst>
      <p:ext uri="{BB962C8B-B14F-4D97-AF65-F5344CB8AC3E}">
        <p14:creationId xmlns:p14="http://schemas.microsoft.com/office/powerpoint/2010/main" val="3802210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11992-D4AC-49F2-9EE5-4A6B00F11CFC}">
  <ds:schemaRefs>
    <ds:schemaRef ds:uri="ff236c08-9611-4854-a4bb-16d44b7327b6"/>
    <ds:schemaRef ds:uri="http://purl.org/dc/terms/"/>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64eff3df-e3d6-48ed-978f-45ff25640900"/>
    <ds:schemaRef ds:uri="http://schemas.microsoft.com/office/2006/metadata/properties"/>
  </ds:schemaRefs>
</ds:datastoreItem>
</file>

<file path=customXml/itemProps2.xml><?xml version="1.0" encoding="utf-8"?>
<ds:datastoreItem xmlns:ds="http://schemas.openxmlformats.org/officeDocument/2006/customXml" ds:itemID="{EBFEF3C9-41AF-49CB-BDEA-BDAB39329F2E}">
  <ds:schemaRefs>
    <ds:schemaRef ds:uri="http://schemas.microsoft.com/sharepoint/v3/contenttype/forms"/>
  </ds:schemaRefs>
</ds:datastoreItem>
</file>

<file path=customXml/itemProps3.xml><?xml version="1.0" encoding="utf-8"?>
<ds:datastoreItem xmlns:ds="http://schemas.openxmlformats.org/officeDocument/2006/customXml" ds:itemID="{F6AD14FF-167B-4E06-9B79-811FC4C02754}">
  <ds:schemaRefs>
    <ds:schemaRef ds:uri="64eff3df-e3d6-48ed-978f-45ff25640900"/>
    <ds:schemaRef ds:uri="ff236c08-9611-4854-a4bb-16d44b7327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207</TotalTime>
  <Words>2528</Words>
  <Application>Microsoft Office PowerPoint</Application>
  <PresentationFormat>Widescreen</PresentationFormat>
  <Paragraphs>185</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Girls in STEM Toolkit (GiST)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Dan O'Donnelll</dc:creator>
  <cp:lastModifiedBy>Martine Power</cp:lastModifiedBy>
  <cp:revision>29</cp:revision>
  <dcterms:created xsi:type="dcterms:W3CDTF">2023-10-30T01:18:48Z</dcterms:created>
  <dcterms:modified xsi:type="dcterms:W3CDTF">2024-07-08T00:06:59Z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Order">
    <vt:r8>100862400</vt:r8>
  </property>
  <property fmtid="{D5CDD505-2E9C-101B-9397-08002B2CF9AE}" pid="4" name="MediaServiceImageTags">
    <vt:lpwstr/>
  </property>
</Properties>
</file>