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72" d="100"/>
          <a:sy n="72" d="100"/>
        </p:scale>
        <p:origin x="11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442587/pexels-photo-442587.jpeg?auto=compress&amp;cs=tinysrgb&amp;dpr=2&amp;h=750&amp;w=1260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erial_photography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hRNx_0SWGw&amp;feature=youtu.b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ommons.wikimedia.org/wiki/File:Creek_and_old-growth_forest-Larch_Mountain.jpg" TargetMode="External"/><Relationship Id="rId4" Type="http://schemas.openxmlformats.org/officeDocument/2006/relationships/hyperlink" Target="http://news.mit.edu/2018/fleets-drones-help-searches-lost-hikers-1102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aliascience.tv/vod/tamarah-king-earthquake-geologist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i2.wp.com/rockheadsciences.com/wp-content/uploads/2018/07/IMG_2775.jpg" TargetMode="External"/><Relationship Id="rId4" Type="http://schemas.openxmlformats.org/officeDocument/2006/relationships/hyperlink" Target="http://rockheadsciences.com/king-earthquake-geology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tizensciencegis.org/projects/open-reef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Caye_Caulker_Belize_drone_(20255979023).jpg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lastictide.com/blog-1/2018/4/22/launching-the-marine-litter-dronet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aliascience.tv/arial-drone-photos-used-in-antarctica-to-monitor-leopard-seals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6shmhPkP5aI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Image: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https://images.pexels.com/photos/442587/pexels-photo-442587.jpeg?auto=compress&amp;cs=tinysrgb&amp;dpr=2&amp;h=750&amp;w=1260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Students work in small teams to design a new application of drone photography. They should explore current applications to develop initial ideas and then select a single idea to explore as a group.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order to demonstrate how the drone photography application will work, students build an appropriate 2m x 2m landscape model and show how their drone will collect data. </a:t>
            </a:r>
          </a:p>
          <a:p>
            <a:endParaRPr/>
          </a:p>
          <a:p>
            <a:r>
              <a:t>Students use drone and other device photography to capture data and drone action for their report. </a:t>
            </a:r>
          </a:p>
          <a:p>
            <a:endParaRPr/>
          </a:p>
          <a:p>
            <a:r>
              <a:t>Extension: Students can code their drone to survey the landscape and collect photo data. </a:t>
            </a:r>
          </a:p>
          <a:p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Students present their findings as a poster, report, presentation or short movie.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Honoré Daumier, "Nadar élevant la Photographie à la hauteur de l'Art" (Nadar elevating Photography to Art), published in Le Boulevard, May 25, 1862.</a:t>
            </a:r>
          </a:p>
          <a:p>
            <a:endParaRPr/>
          </a:p>
          <a:p>
            <a:r>
              <a:t>Image from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https://en.wikipedia.org/wiki/Aerial_photography</a:t>
            </a:r>
            <a:r>
              <a:t> - no known copyright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Students work collaboratively to explore a model landscape using a drone. They then create a scale map using the images collected by the drone. </a:t>
            </a:r>
          </a:p>
          <a:p>
            <a:endParaRPr/>
          </a:p>
          <a:p>
            <a:r>
              <a:t>Teaching tips: </a:t>
            </a:r>
          </a:p>
          <a:p>
            <a:pPr marL="305592" indent="-305592">
              <a:buSzPct val="145000"/>
              <a:buChar char="-"/>
            </a:pPr>
            <a:r>
              <a:t>Create a 2m x 2m model landscape using Lego, figurines and natural and recycled materials. </a:t>
            </a:r>
          </a:p>
          <a:p>
            <a:pPr marL="305592" indent="-305592">
              <a:buSzPct val="145000"/>
              <a:buChar char="-"/>
            </a:pPr>
            <a:r>
              <a:t>Create a barrier (e.g. a sheet or tarp over some chairs) for the students to sit behind, so that they can’t see the model while they are flying the drone.</a:t>
            </a:r>
          </a:p>
          <a:p>
            <a:pPr marL="305592" indent="-305592">
              <a:buSzPct val="145000"/>
              <a:buChar char="-"/>
            </a:pPr>
            <a:r>
              <a:t>Provide students with a grid to annotate, or have them create one following their first fly-through</a:t>
            </a:r>
          </a:p>
          <a:p>
            <a:pPr marL="305592" indent="-305592">
              <a:buSzPct val="145000"/>
              <a:buChar char="-"/>
            </a:pPr>
            <a:r>
              <a:t>Assign group roles: </a:t>
            </a:r>
          </a:p>
          <a:p>
            <a:pPr marL="750093" lvl="1" indent="-305593">
              <a:buSzPct val="145000"/>
              <a:buChar char="-"/>
            </a:pPr>
            <a:r>
              <a:t>Pilot</a:t>
            </a:r>
          </a:p>
          <a:p>
            <a:pPr marL="750093" lvl="1" indent="-305593">
              <a:buSzPct val="145000"/>
              <a:buChar char="-"/>
            </a:pPr>
            <a:r>
              <a:t>Navigator/photographer</a:t>
            </a:r>
          </a:p>
          <a:p>
            <a:pPr marL="750093" lvl="1" indent="-305593">
              <a:buSzPct val="145000"/>
              <a:buChar char="-"/>
            </a:pPr>
            <a:r>
              <a:t>Safety Officer (ensures all students wear safety goggles; ensure launch area and airspace are clear before launch; alert the pilot if any safety hazards occur during the flight)</a:t>
            </a:r>
          </a:p>
          <a:p>
            <a:r>
              <a:t>- Students create a scale map of the model based on data collected by the drone and compare it to the actual model.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image: as per cover image</a:t>
            </a:r>
          </a:p>
          <a:p>
            <a:r>
              <a:t>icons: Apple Keynote shapes</a:t>
            </a:r>
          </a:p>
          <a:p>
            <a:endParaRPr/>
          </a:p>
          <a:p>
            <a:r>
              <a:t>More information: https://www.computerworld.com.au/slideshow/521205/pictures-15-current-future-uses-drones/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u="sng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https://www.youtube.com/watch?v=2hRNx_0SWGw&amp;feature=youtu.be</a:t>
            </a:r>
          </a:p>
          <a:p>
            <a:endParaRPr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  <a:p>
            <a:pPr>
              <a:defRPr u="sng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http://news.mit.edu/2018/fleets-drones-help-searches-lost-hikers-1102</a:t>
            </a:r>
          </a:p>
          <a:p>
            <a:endParaRPr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4"/>
            </a:endParaRPr>
          </a:p>
          <a:p>
            <a:r>
              <a:t>image: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https://commons.wikimedia.org/wiki/File:Creek_and_old-growth_forest-Larch_Mountain.jpg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Tamarah King, Earthquake Geologist </a:t>
            </a:r>
          </a:p>
          <a:p>
            <a:endParaRPr/>
          </a:p>
          <a:p>
            <a:pPr>
              <a:defRPr u="sng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https://australiascience.tv/vod/tamarah-king-earthquake-geologist/</a:t>
            </a:r>
          </a:p>
          <a:p>
            <a:endParaRPr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  <a:p>
            <a:pPr>
              <a:defRPr u="sng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http://rockheadsciences.com/king-earthquake-geology/</a:t>
            </a:r>
          </a:p>
          <a:p>
            <a:endParaRPr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4"/>
            </a:endParaRPr>
          </a:p>
          <a:p>
            <a:r>
              <a:t>Image: request to use required: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https://i2.wp.com/rockheadsciences.com/wp-content/uploads/2018/07/IMG_2775.jpg</a:t>
            </a:r>
            <a:r>
              <a:t> (copyright owned by Tamarah King)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u="sng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http://www.citizensciencegis.org/projects/open-reef/</a:t>
            </a:r>
          </a:p>
          <a:p>
            <a:endParaRPr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  <a:p>
            <a:r>
              <a:t>A citizen science mapping project between the University of Central Florida, University of Belize, and the Coast Zone Management Authority and Institute </a:t>
            </a:r>
          </a:p>
          <a:p>
            <a:endParaRPr/>
          </a:p>
          <a:p>
            <a:r>
              <a:t>Image link: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https://commons.wikimedia.org/wiki/File:Caye_Caulker_Belize_drone_(20255979023).jpg</a:t>
            </a:r>
          </a:p>
          <a:p>
            <a:endParaRPr u="sng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4"/>
            </a:endParaRPr>
          </a:p>
          <a:p>
            <a:r>
              <a:t>Associated poster: Christine Munusteri, Solutions Engineer https://kartrausers.s3.amazonaws.com/myacademy/2241832_1539466772749SM_Poster_series_Christine_Munisteri.pdf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u="sng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https://www.theplastictide.com/blog-1/2018/4/22/launching-the-marine-litter-dronet</a:t>
            </a:r>
          </a:p>
          <a:p>
            <a:endParaRPr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  <a:p>
            <a:r>
              <a:t>Image: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https://www.theplastictide.com/blog-1/2018/4/22/launching-the-marine-litter-dronet</a:t>
            </a:r>
            <a:r>
              <a:t> (need to check copyright)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credit: J Hinke NOAA (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https://australiascience.tv/arial-drone-photos-used-in-antarctica-to-monitor-leopard-seals/</a:t>
            </a:r>
            <a:r>
              <a:t>) </a:t>
            </a:r>
          </a:p>
          <a:p>
            <a:endParaRPr/>
          </a:p>
          <a:p>
            <a:r>
              <a:t>Article: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https://australiascience.tv/arial-drone-photos-used-in-antarctica-to-monitor-leopard-seals/</a:t>
            </a:r>
          </a:p>
          <a:p>
            <a:r>
              <a:t>Video: Measuring Leopard Seals with Drones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https://www.youtube.com/watch?v=6shmhPkP5aI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  <a:lvl2pPr marL="777875" indent="-333375" algn="ctr">
              <a:spcBef>
                <a:spcPts val="0"/>
              </a:spcBef>
              <a:defRPr sz="2400" i="1"/>
            </a:lvl2pPr>
            <a:lvl3pPr marL="1222375" indent="-333375" algn="ctr">
              <a:spcBef>
                <a:spcPts val="0"/>
              </a:spcBef>
              <a:defRPr sz="2400" i="1"/>
            </a:lvl3pPr>
            <a:lvl4pPr marL="1666875" indent="-333375" algn="ctr">
              <a:spcBef>
                <a:spcPts val="0"/>
              </a:spcBef>
              <a:defRPr sz="2400" i="1"/>
            </a:lvl4pPr>
            <a:lvl5pPr marL="2111375" indent="-333375" algn="ctr">
              <a:spcBef>
                <a:spcPts val="0"/>
              </a:spcBef>
              <a:defRPr sz="24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algn="ctr" defTabSz="572516">
              <a:spcBef>
                <a:spcPts val="0"/>
              </a:spcBef>
              <a:buSzTx/>
              <a:buNone/>
              <a:defRPr sz="3332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39685" y="-140842"/>
            <a:ext cx="16712329" cy="1114155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Drone Search"/>
          <p:cNvSpPr txBox="1"/>
          <p:nvPr/>
        </p:nvSpPr>
        <p:spPr>
          <a:xfrm>
            <a:off x="5468819" y="1558100"/>
            <a:ext cx="6086603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dirty="0"/>
              <a:t>Drone </a:t>
            </a:r>
            <a:r>
              <a:rPr lang="en-AU" dirty="0" smtClean="0"/>
              <a:t>s</a:t>
            </a:r>
            <a:r>
              <a:rPr dirty="0" err="1" smtClean="0"/>
              <a:t>earch</a:t>
            </a:r>
            <a:r>
              <a:rPr dirty="0" smtClean="0"/>
              <a:t> 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05632" y="-309583"/>
            <a:ext cx="15565345" cy="1037276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Identifying earthquake damage.…"/>
          <p:cNvSpPr txBox="1"/>
          <p:nvPr/>
        </p:nvSpPr>
        <p:spPr>
          <a:xfrm>
            <a:off x="6035684" y="7903897"/>
            <a:ext cx="718998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000" b="1">
                <a:solidFill>
                  <a:srgbClr val="FDF9DD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Identifying earthquake </a:t>
            </a:r>
            <a:r>
              <a:rPr dirty="0" smtClean="0"/>
              <a:t>damage </a:t>
            </a:r>
            <a:endParaRPr dirty="0"/>
          </a:p>
          <a:p>
            <a:pPr algn="l">
              <a:defRPr sz="3000" b="1">
                <a:solidFill>
                  <a:srgbClr val="FDF9DD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- </a:t>
            </a:r>
            <a:r>
              <a:rPr dirty="0" err="1"/>
              <a:t>Tamarah</a:t>
            </a:r>
            <a:r>
              <a:rPr dirty="0"/>
              <a:t> King, </a:t>
            </a:r>
            <a:r>
              <a:rPr lang="en-AU" dirty="0" smtClean="0"/>
              <a:t>e</a:t>
            </a:r>
            <a:r>
              <a:rPr dirty="0" err="1" smtClean="0"/>
              <a:t>arthquake</a:t>
            </a:r>
            <a:r>
              <a:rPr dirty="0" smtClean="0"/>
              <a:t> </a:t>
            </a:r>
            <a:r>
              <a:rPr lang="en-AU" dirty="0" smtClean="0"/>
              <a:t>g</a:t>
            </a:r>
            <a:r>
              <a:rPr dirty="0" err="1" smtClean="0"/>
              <a:t>eologist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859383" y="-501855"/>
            <a:ext cx="18495863" cy="1038729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Using drones to collect high resolution aerial imagery to inform environmental and social decision-making.…"/>
          <p:cNvSpPr txBox="1"/>
          <p:nvPr/>
        </p:nvSpPr>
        <p:spPr>
          <a:xfrm>
            <a:off x="5961934" y="6496196"/>
            <a:ext cx="6070231" cy="2440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Using drones to collect high resolution aerial imagery to inform environmental and social </a:t>
            </a:r>
            <a:r>
              <a:rPr dirty="0" smtClean="0"/>
              <a:t>decision-making </a:t>
            </a:r>
            <a:endParaRPr dirty="0"/>
          </a:p>
          <a:p>
            <a:pPr algn="r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- Open Reef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84737" y="-27088"/>
            <a:ext cx="18574274" cy="1044912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urveying marine litter using drone technology.…"/>
          <p:cNvSpPr txBox="1"/>
          <p:nvPr/>
        </p:nvSpPr>
        <p:spPr>
          <a:xfrm>
            <a:off x="6275377" y="6786460"/>
            <a:ext cx="6070230" cy="1970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Surveying marine litter using drone technology.</a:t>
            </a:r>
          </a:p>
          <a:p>
            <a:pPr algn="r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- The Plastic Tide</a:t>
            </a:r>
          </a:p>
          <a:p>
            <a:pPr algn="r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Marine Litter DRONET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51703" y="-1998141"/>
            <a:ext cx="15968538" cy="10616203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urveying marine litter using drone technology.…"/>
          <p:cNvSpPr txBox="1"/>
          <p:nvPr/>
        </p:nvSpPr>
        <p:spPr>
          <a:xfrm>
            <a:off x="6293814" y="6188461"/>
            <a:ext cx="6710985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Monitoring leopard seals in Antarctica. </a:t>
            </a:r>
            <a:endParaRPr dirty="0"/>
          </a:p>
          <a:p>
            <a:pPr algn="l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- National Oceanic and Atmospheric Administration </a:t>
            </a:r>
            <a:r>
              <a:rPr lang="en-AU" dirty="0" smtClean="0"/>
              <a:t>(</a:t>
            </a:r>
            <a:r>
              <a:rPr dirty="0" smtClean="0"/>
              <a:t>NOAA</a:t>
            </a:r>
            <a:r>
              <a:rPr lang="en-AU" dirty="0" smtClean="0"/>
              <a:t>)</a:t>
            </a: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art B: Design a drone application"/>
          <p:cNvSpPr txBox="1"/>
          <p:nvPr/>
        </p:nvSpPr>
        <p:spPr>
          <a:xfrm>
            <a:off x="1264588" y="5115315"/>
            <a:ext cx="1047562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sz="4800" dirty="0"/>
              <a:t>Part B: Design a drone application  </a:t>
            </a:r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44336" r="2657" b="28929"/>
          <a:stretch>
            <a:fillRect/>
          </a:stretch>
        </p:blipFill>
        <p:spPr>
          <a:xfrm>
            <a:off x="-117278" y="-14359"/>
            <a:ext cx="13239463" cy="242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onsider:…"/>
          <p:cNvSpPr txBox="1"/>
          <p:nvPr/>
        </p:nvSpPr>
        <p:spPr>
          <a:xfrm>
            <a:off x="1012874" y="3724724"/>
            <a:ext cx="9200801" cy="3049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 b="1">
                <a:latin typeface="+mn-lt"/>
                <a:ea typeface="+mn-ea"/>
                <a:cs typeface="+mn-cs"/>
                <a:sym typeface="Helvetica Neue"/>
              </a:defRPr>
            </a:pPr>
            <a:r>
              <a:t> Consider: </a:t>
            </a:r>
          </a:p>
          <a:p>
            <a:pPr algn="l">
              <a:defRPr sz="3000" b="1"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  <a:p>
            <a:pPr marL="972342" indent="-972342" algn="l">
              <a:buSzPct val="145000"/>
              <a:buChar char="•"/>
              <a:defRPr sz="3000" b="1">
                <a:latin typeface="+mn-lt"/>
                <a:ea typeface="+mn-ea"/>
                <a:cs typeface="+mn-cs"/>
                <a:sym typeface="Helvetica Neue"/>
              </a:defRPr>
            </a:pPr>
            <a:r>
              <a:t>What’s the problem?</a:t>
            </a:r>
          </a:p>
          <a:p>
            <a:pPr marL="972342" indent="-972342" algn="l">
              <a:buSzPct val="145000"/>
              <a:buChar char="•"/>
              <a:defRPr sz="3000" b="1">
                <a:latin typeface="+mn-lt"/>
                <a:ea typeface="+mn-ea"/>
                <a:cs typeface="+mn-cs"/>
                <a:sym typeface="Helvetica Neue"/>
              </a:defRPr>
            </a:pPr>
            <a:r>
              <a:t>What are current solutions/methods? </a:t>
            </a:r>
          </a:p>
          <a:p>
            <a:pPr marL="972342" indent="-972342" algn="l">
              <a:buSzPct val="145000"/>
              <a:buChar char="•"/>
              <a:defRPr sz="3000" b="1">
                <a:latin typeface="+mn-lt"/>
                <a:ea typeface="+mn-ea"/>
                <a:cs typeface="+mn-cs"/>
                <a:sym typeface="Helvetica Neue"/>
              </a:defRPr>
            </a:pPr>
            <a:r>
              <a:t>Why is drone photography a good solution?  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44336" r="2657" b="28929"/>
          <a:stretch>
            <a:fillRect/>
          </a:stretch>
        </p:blipFill>
        <p:spPr>
          <a:xfrm>
            <a:off x="-117278" y="-14359"/>
            <a:ext cx="13239463" cy="242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art C: Create a model"/>
          <p:cNvSpPr txBox="1"/>
          <p:nvPr/>
        </p:nvSpPr>
        <p:spPr>
          <a:xfrm>
            <a:off x="1090319" y="5009086"/>
            <a:ext cx="10486264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Part C: Create a model   </a:t>
            </a:r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44336" r="2657" b="28929"/>
          <a:stretch>
            <a:fillRect/>
          </a:stretch>
        </p:blipFill>
        <p:spPr>
          <a:xfrm>
            <a:off x="-117278" y="-14359"/>
            <a:ext cx="13239463" cy="242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art D: Present your…"/>
          <p:cNvSpPr txBox="1"/>
          <p:nvPr/>
        </p:nvSpPr>
        <p:spPr>
          <a:xfrm>
            <a:off x="1755290" y="4469336"/>
            <a:ext cx="9156320" cy="2234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 b="1">
                <a:latin typeface="+mn-lt"/>
                <a:ea typeface="+mn-ea"/>
                <a:cs typeface="+mn-cs"/>
                <a:sym typeface="Helvetica Neue"/>
              </a:defRPr>
            </a:pPr>
            <a:r>
              <a:t>Part D: Present your </a:t>
            </a:r>
          </a:p>
          <a:p>
            <a:pPr>
              <a:defRPr sz="7000" b="1">
                <a:latin typeface="+mn-lt"/>
                <a:ea typeface="+mn-ea"/>
                <a:cs typeface="+mn-cs"/>
                <a:sym typeface="Helvetica Neue"/>
              </a:defRPr>
            </a:pPr>
            <a:r>
              <a:t>findings   </a:t>
            </a: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44336" r="2657" b="28929"/>
          <a:stretch>
            <a:fillRect/>
          </a:stretch>
        </p:blipFill>
        <p:spPr>
          <a:xfrm>
            <a:off x="-117278" y="-14359"/>
            <a:ext cx="13239463" cy="242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067" y="305064"/>
            <a:ext cx="7083810" cy="9143472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When?"/>
          <p:cNvSpPr txBox="1"/>
          <p:nvPr/>
        </p:nvSpPr>
        <p:spPr>
          <a:xfrm>
            <a:off x="8850833" y="1909844"/>
            <a:ext cx="1175614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When? </a:t>
            </a:r>
          </a:p>
        </p:txBody>
      </p:sp>
      <p:sp>
        <p:nvSpPr>
          <p:cNvPr id="126" name="Where?"/>
          <p:cNvSpPr txBox="1"/>
          <p:nvPr/>
        </p:nvSpPr>
        <p:spPr>
          <a:xfrm>
            <a:off x="8853475" y="3012204"/>
            <a:ext cx="127193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Where? </a:t>
            </a:r>
          </a:p>
        </p:txBody>
      </p:sp>
      <p:sp>
        <p:nvSpPr>
          <p:cNvPr id="127" name="What?"/>
          <p:cNvSpPr txBox="1"/>
          <p:nvPr/>
        </p:nvSpPr>
        <p:spPr>
          <a:xfrm>
            <a:off x="8887561" y="4114564"/>
            <a:ext cx="110215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What?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hallenge"/>
          <p:cNvSpPr txBox="1"/>
          <p:nvPr/>
        </p:nvSpPr>
        <p:spPr>
          <a:xfrm>
            <a:off x="642734" y="3300076"/>
            <a:ext cx="4854449" cy="115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Challenge  </a:t>
            </a:r>
          </a:p>
        </p:txBody>
      </p:sp>
      <p:sp>
        <p:nvSpPr>
          <p:cNvPr id="132" name="Get your pilot’s license…"/>
          <p:cNvSpPr txBox="1"/>
          <p:nvPr/>
        </p:nvSpPr>
        <p:spPr>
          <a:xfrm>
            <a:off x="831485" y="4760850"/>
            <a:ext cx="13004801" cy="1959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76250" indent="-476250" algn="l">
              <a:lnSpc>
                <a:spcPct val="150000"/>
              </a:lnSpc>
              <a:buSzPct val="100000"/>
              <a:buAutoNum type="arabicPeriod"/>
              <a:defRPr sz="3000" b="1">
                <a:latin typeface="+mn-lt"/>
                <a:ea typeface="+mn-ea"/>
                <a:cs typeface="+mn-cs"/>
                <a:sym typeface="Helvetica Neue"/>
              </a:defRPr>
            </a:pPr>
            <a:r>
              <a:t>Get your pilot’s license</a:t>
            </a:r>
          </a:p>
          <a:p>
            <a:pPr marL="476250" indent="-476250" algn="l">
              <a:lnSpc>
                <a:spcPct val="150000"/>
              </a:lnSpc>
              <a:buSzPct val="100000"/>
              <a:buAutoNum type="arabicPeriod"/>
              <a:defRPr sz="3000" b="1">
                <a:latin typeface="+mn-lt"/>
                <a:ea typeface="+mn-ea"/>
                <a:cs typeface="+mn-cs"/>
                <a:sym typeface="Helvetica Neue"/>
              </a:defRPr>
            </a:pPr>
            <a:r>
              <a:t>Master aerial photography </a:t>
            </a:r>
          </a:p>
          <a:p>
            <a:pPr marL="476250" indent="-476250" algn="l">
              <a:lnSpc>
                <a:spcPct val="150000"/>
              </a:lnSpc>
              <a:buSzPct val="100000"/>
              <a:buAutoNum type="arabicPeriod"/>
              <a:defRPr sz="3000" b="1">
                <a:latin typeface="+mn-lt"/>
                <a:ea typeface="+mn-ea"/>
                <a:cs typeface="+mn-cs"/>
                <a:sym typeface="Helvetica Neue"/>
              </a:defRPr>
            </a:pPr>
            <a:r>
              <a:t>Design a new application for drone aerial photography</a:t>
            </a:r>
          </a:p>
        </p:txBody>
      </p:sp>
      <p:pic>
        <p:nvPicPr>
          <p:cNvPr id="13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44336" r="2657" b="28929"/>
          <a:stretch>
            <a:fillRect/>
          </a:stretch>
        </p:blipFill>
        <p:spPr>
          <a:xfrm>
            <a:off x="-117278" y="-14359"/>
            <a:ext cx="13239463" cy="242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Milestone 1"/>
          <p:cNvSpPr txBox="1"/>
          <p:nvPr/>
        </p:nvSpPr>
        <p:spPr>
          <a:xfrm>
            <a:off x="947114" y="3413840"/>
            <a:ext cx="5002023" cy="115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Milestone 1</a:t>
            </a:r>
          </a:p>
        </p:txBody>
      </p:sp>
      <p:sp>
        <p:nvSpPr>
          <p:cNvPr id="136" name="Take a ‘dronie’ - a selfie using a drone."/>
          <p:cNvSpPr txBox="1"/>
          <p:nvPr/>
        </p:nvSpPr>
        <p:spPr>
          <a:xfrm>
            <a:off x="956331" y="4868693"/>
            <a:ext cx="719747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Take a ‘dronie’ - a selfie using a drone. </a:t>
            </a:r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44336" r="2657" b="28929"/>
          <a:stretch>
            <a:fillRect/>
          </a:stretch>
        </p:blipFill>
        <p:spPr>
          <a:xfrm>
            <a:off x="-117278" y="-14359"/>
            <a:ext cx="13239463" cy="242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Milestone 2"/>
          <p:cNvSpPr txBox="1"/>
          <p:nvPr/>
        </p:nvSpPr>
        <p:spPr>
          <a:xfrm>
            <a:off x="794714" y="3701706"/>
            <a:ext cx="5002023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Milestone 2</a:t>
            </a:r>
          </a:p>
        </p:txBody>
      </p:sp>
      <p:sp>
        <p:nvSpPr>
          <p:cNvPr id="140" name="Use drone aerial photography to explored and map a model landscape."/>
          <p:cNvSpPr txBox="1"/>
          <p:nvPr/>
        </p:nvSpPr>
        <p:spPr>
          <a:xfrm>
            <a:off x="758548" y="5225225"/>
            <a:ext cx="10476955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Use drone aerial photography to explore and map a model landscape.   </a:t>
            </a:r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44336" r="2657" b="28929"/>
          <a:stretch>
            <a:fillRect/>
          </a:stretch>
        </p:blipFill>
        <p:spPr>
          <a:xfrm>
            <a:off x="-117278" y="-14359"/>
            <a:ext cx="13239463" cy="242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Milestone 3"/>
          <p:cNvSpPr txBox="1"/>
          <p:nvPr/>
        </p:nvSpPr>
        <p:spPr>
          <a:xfrm>
            <a:off x="1048714" y="3921840"/>
            <a:ext cx="5002023" cy="115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Milestone 3</a:t>
            </a:r>
          </a:p>
        </p:txBody>
      </p:sp>
      <p:sp>
        <p:nvSpPr>
          <p:cNvPr id="146" name="Apply drone aerial photography to solve a problem."/>
          <p:cNvSpPr txBox="1"/>
          <p:nvPr/>
        </p:nvSpPr>
        <p:spPr>
          <a:xfrm>
            <a:off x="1002431" y="5460175"/>
            <a:ext cx="939127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Apply drone aerial photography to solve a problem.</a:t>
            </a:r>
          </a:p>
        </p:txBody>
      </p:sp>
      <p:pic>
        <p:nvPicPr>
          <p:cNvPr id="14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44336" r="2657" b="28929"/>
          <a:stretch>
            <a:fillRect/>
          </a:stretch>
        </p:blipFill>
        <p:spPr>
          <a:xfrm>
            <a:off x="-117278" y="-14359"/>
            <a:ext cx="13239463" cy="242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art A: Explore drone applications"/>
          <p:cNvSpPr txBox="1"/>
          <p:nvPr/>
        </p:nvSpPr>
        <p:spPr>
          <a:xfrm>
            <a:off x="1442521" y="4996781"/>
            <a:ext cx="1011975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sz="4800" dirty="0"/>
              <a:t>Part A: Explore drone </a:t>
            </a:r>
            <a:r>
              <a:rPr sz="4800" dirty="0" smtClean="0"/>
              <a:t>ap</a:t>
            </a:r>
            <a:r>
              <a:rPr lang="en-AU" sz="4800" dirty="0" smtClean="0"/>
              <a:t>plications</a:t>
            </a:r>
            <a:endParaRPr dirty="0"/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44336" r="2657" b="28929"/>
          <a:stretch>
            <a:fillRect/>
          </a:stretch>
        </p:blipFill>
        <p:spPr>
          <a:xfrm>
            <a:off x="-117278" y="-14359"/>
            <a:ext cx="13239463" cy="242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"/>
          <p:cNvGrpSpPr/>
          <p:nvPr/>
        </p:nvGrpSpPr>
        <p:grpSpPr>
          <a:xfrm>
            <a:off x="4547341" y="3284250"/>
            <a:ext cx="4032251" cy="2509045"/>
            <a:chOff x="-1" y="0"/>
            <a:chExt cx="4032250" cy="2509043"/>
          </a:xfrm>
        </p:grpSpPr>
        <p:pic>
          <p:nvPicPr>
            <p:cNvPr id="152" name="Image" descr="Image"/>
            <p:cNvPicPr>
              <a:picLocks noChangeAspect="1"/>
            </p:cNvPicPr>
            <p:nvPr/>
          </p:nvPicPr>
          <p:blipFill>
            <a:blip r:embed="rId3">
              <a:alphaModFix amt="91012"/>
              <a:extLst/>
            </a:blip>
            <a:srcRect l="30537" t="421" r="9365" b="420"/>
            <a:stretch>
              <a:fillRect/>
            </a:stretch>
          </p:blipFill>
          <p:spPr>
            <a:xfrm>
              <a:off x="-2" y="-1"/>
              <a:ext cx="4032251" cy="2509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8" extrusionOk="0">
                  <a:moveTo>
                    <a:pt x="1569" y="0"/>
                  </a:moveTo>
                  <a:cubicBezTo>
                    <a:pt x="1118" y="0"/>
                    <a:pt x="890" y="0"/>
                    <a:pt x="649" y="123"/>
                  </a:cubicBezTo>
                  <a:cubicBezTo>
                    <a:pt x="383" y="278"/>
                    <a:pt x="174" y="615"/>
                    <a:pt x="77" y="1042"/>
                  </a:cubicBezTo>
                  <a:cubicBezTo>
                    <a:pt x="0" y="1431"/>
                    <a:pt x="0" y="1798"/>
                    <a:pt x="0" y="2521"/>
                  </a:cubicBezTo>
                  <a:lnTo>
                    <a:pt x="0" y="19066"/>
                  </a:lnTo>
                  <a:cubicBezTo>
                    <a:pt x="0" y="19800"/>
                    <a:pt x="0" y="20167"/>
                    <a:pt x="77" y="20556"/>
                  </a:cubicBezTo>
                  <a:cubicBezTo>
                    <a:pt x="174" y="20983"/>
                    <a:pt x="383" y="21320"/>
                    <a:pt x="649" y="21475"/>
                  </a:cubicBezTo>
                  <a:cubicBezTo>
                    <a:pt x="891" y="21599"/>
                    <a:pt x="1119" y="21598"/>
                    <a:pt x="1569" y="21598"/>
                  </a:cubicBezTo>
                  <a:lnTo>
                    <a:pt x="20023" y="21598"/>
                  </a:lnTo>
                  <a:cubicBezTo>
                    <a:pt x="20479" y="21598"/>
                    <a:pt x="20709" y="21599"/>
                    <a:pt x="20952" y="21475"/>
                  </a:cubicBezTo>
                  <a:cubicBezTo>
                    <a:pt x="21217" y="21320"/>
                    <a:pt x="21425" y="20983"/>
                    <a:pt x="21521" y="20556"/>
                  </a:cubicBezTo>
                  <a:cubicBezTo>
                    <a:pt x="21598" y="20167"/>
                    <a:pt x="21600" y="19800"/>
                    <a:pt x="21600" y="19077"/>
                  </a:cubicBezTo>
                  <a:lnTo>
                    <a:pt x="21600" y="2532"/>
                  </a:lnTo>
                  <a:cubicBezTo>
                    <a:pt x="21600" y="1798"/>
                    <a:pt x="21598" y="1431"/>
                    <a:pt x="21521" y="1042"/>
                  </a:cubicBezTo>
                  <a:cubicBezTo>
                    <a:pt x="21425" y="615"/>
                    <a:pt x="21217" y="278"/>
                    <a:pt x="20952" y="123"/>
                  </a:cubicBezTo>
                  <a:cubicBezTo>
                    <a:pt x="20709" y="-1"/>
                    <a:pt x="20481" y="0"/>
                    <a:pt x="20031" y="0"/>
                  </a:cubicBezTo>
                  <a:lnTo>
                    <a:pt x="1576" y="0"/>
                  </a:lnTo>
                  <a:lnTo>
                    <a:pt x="156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53" name="Drone + Camera"/>
            <p:cNvSpPr txBox="1"/>
            <p:nvPr/>
          </p:nvSpPr>
          <p:spPr>
            <a:xfrm>
              <a:off x="182167" y="83380"/>
              <a:ext cx="3667914" cy="634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Drone + Camera</a:t>
              </a:r>
              <a:r>
                <a:rPr sz="2400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157" name="Group"/>
          <p:cNvGrpSpPr/>
          <p:nvPr/>
        </p:nvGrpSpPr>
        <p:grpSpPr>
          <a:xfrm>
            <a:off x="2094272" y="6639845"/>
            <a:ext cx="2101597" cy="2154132"/>
            <a:chOff x="0" y="0"/>
            <a:chExt cx="2101595" cy="2154130"/>
          </a:xfrm>
        </p:grpSpPr>
        <p:sp>
          <p:nvSpPr>
            <p:cNvPr id="155" name="Crop growth…"/>
            <p:cNvSpPr txBox="1"/>
            <p:nvPr/>
          </p:nvSpPr>
          <p:spPr>
            <a:xfrm>
              <a:off x="0" y="1324772"/>
              <a:ext cx="2101597" cy="829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Crop growth </a:t>
              </a:r>
            </a:p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monitoring </a:t>
              </a:r>
            </a:p>
          </p:txBody>
        </p:sp>
        <p:sp>
          <p:nvSpPr>
            <p:cNvPr id="156" name="Grass"/>
            <p:cNvSpPr/>
            <p:nvPr/>
          </p:nvSpPr>
          <p:spPr>
            <a:xfrm>
              <a:off x="416045" y="0"/>
              <a:ext cx="1269508" cy="1270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0" name="Group"/>
          <p:cNvGrpSpPr/>
          <p:nvPr/>
        </p:nvGrpSpPr>
        <p:grpSpPr>
          <a:xfrm>
            <a:off x="880228" y="1244274"/>
            <a:ext cx="2463816" cy="1875429"/>
            <a:chOff x="36060" y="-1"/>
            <a:chExt cx="2463814" cy="1875428"/>
          </a:xfrm>
        </p:grpSpPr>
        <p:sp>
          <p:nvSpPr>
            <p:cNvPr id="158" name="Documentary &amp;…"/>
            <p:cNvSpPr txBox="1"/>
            <p:nvPr/>
          </p:nvSpPr>
          <p:spPr>
            <a:xfrm>
              <a:off x="36060" y="1034171"/>
              <a:ext cx="2463814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rPr dirty="0"/>
                <a:t>Documentary &amp; </a:t>
              </a:r>
            </a:p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rPr dirty="0" smtClean="0"/>
                <a:t>filmmaking</a:t>
              </a:r>
              <a:endParaRPr dirty="0"/>
            </a:p>
          </p:txBody>
        </p:sp>
        <p:sp>
          <p:nvSpPr>
            <p:cNvPr id="159" name="Video"/>
            <p:cNvSpPr/>
            <p:nvPr/>
          </p:nvSpPr>
          <p:spPr>
            <a:xfrm>
              <a:off x="513852" y="-1"/>
              <a:ext cx="1508234" cy="844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6" y="0"/>
                  </a:moveTo>
                  <a:cubicBezTo>
                    <a:pt x="623" y="0"/>
                    <a:pt x="0" y="1113"/>
                    <a:pt x="0" y="2475"/>
                  </a:cubicBezTo>
                  <a:lnTo>
                    <a:pt x="0" y="19125"/>
                  </a:lnTo>
                  <a:cubicBezTo>
                    <a:pt x="0" y="20487"/>
                    <a:pt x="623" y="21600"/>
                    <a:pt x="1386" y="21600"/>
                  </a:cubicBezTo>
                  <a:lnTo>
                    <a:pt x="15853" y="21600"/>
                  </a:lnTo>
                  <a:cubicBezTo>
                    <a:pt x="16616" y="21600"/>
                    <a:pt x="17239" y="20487"/>
                    <a:pt x="17239" y="19125"/>
                  </a:cubicBezTo>
                  <a:lnTo>
                    <a:pt x="17239" y="15008"/>
                  </a:lnTo>
                  <a:cubicBezTo>
                    <a:pt x="17501" y="15278"/>
                    <a:pt x="17778" y="15564"/>
                    <a:pt x="17979" y="15771"/>
                  </a:cubicBezTo>
                  <a:lnTo>
                    <a:pt x="21000" y="18884"/>
                  </a:lnTo>
                  <a:cubicBezTo>
                    <a:pt x="21330" y="19224"/>
                    <a:pt x="21600" y="18948"/>
                    <a:pt x="21600" y="18268"/>
                  </a:cubicBezTo>
                  <a:lnTo>
                    <a:pt x="21600" y="12039"/>
                  </a:lnTo>
                  <a:cubicBezTo>
                    <a:pt x="21600" y="11358"/>
                    <a:pt x="21600" y="10242"/>
                    <a:pt x="21600" y="9561"/>
                  </a:cubicBezTo>
                  <a:lnTo>
                    <a:pt x="21600" y="3332"/>
                  </a:lnTo>
                  <a:cubicBezTo>
                    <a:pt x="21600" y="2652"/>
                    <a:pt x="21330" y="2376"/>
                    <a:pt x="21000" y="2716"/>
                  </a:cubicBezTo>
                  <a:lnTo>
                    <a:pt x="17979" y="5829"/>
                  </a:lnTo>
                  <a:cubicBezTo>
                    <a:pt x="17778" y="6036"/>
                    <a:pt x="17500" y="6322"/>
                    <a:pt x="17239" y="6592"/>
                  </a:cubicBezTo>
                  <a:lnTo>
                    <a:pt x="17239" y="2475"/>
                  </a:lnTo>
                  <a:cubicBezTo>
                    <a:pt x="17239" y="1113"/>
                    <a:pt x="16616" y="0"/>
                    <a:pt x="15853" y="0"/>
                  </a:cubicBezTo>
                  <a:lnTo>
                    <a:pt x="1386" y="0"/>
                  </a:ln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3" name="Group"/>
          <p:cNvGrpSpPr/>
          <p:nvPr/>
        </p:nvGrpSpPr>
        <p:grpSpPr>
          <a:xfrm>
            <a:off x="8930912" y="6320106"/>
            <a:ext cx="2174750" cy="2793611"/>
            <a:chOff x="0" y="0"/>
            <a:chExt cx="2174748" cy="2793609"/>
          </a:xfrm>
        </p:grpSpPr>
        <p:sp>
          <p:nvSpPr>
            <p:cNvPr id="161" name="Energy…"/>
            <p:cNvSpPr txBox="1"/>
            <p:nvPr/>
          </p:nvSpPr>
          <p:spPr>
            <a:xfrm>
              <a:off x="0" y="1595951"/>
              <a:ext cx="2174749" cy="1197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Energy </a:t>
              </a:r>
            </a:p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infrastructure</a:t>
              </a:r>
            </a:p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inspection</a:t>
              </a:r>
            </a:p>
          </p:txBody>
        </p:sp>
        <p:sp>
          <p:nvSpPr>
            <p:cNvPr id="162" name="Wind Turbine"/>
            <p:cNvSpPr/>
            <p:nvPr/>
          </p:nvSpPr>
          <p:spPr>
            <a:xfrm>
              <a:off x="686451" y="0"/>
              <a:ext cx="801848" cy="151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7" extrusionOk="0">
                  <a:moveTo>
                    <a:pt x="10800" y="0"/>
                  </a:moveTo>
                  <a:lnTo>
                    <a:pt x="10302" y="476"/>
                  </a:lnTo>
                  <a:lnTo>
                    <a:pt x="9705" y="5754"/>
                  </a:lnTo>
                  <a:cubicBezTo>
                    <a:pt x="9310" y="5911"/>
                    <a:pt x="9037" y="6148"/>
                    <a:pt x="8973" y="6420"/>
                  </a:cubicBezTo>
                  <a:lnTo>
                    <a:pt x="8919" y="6413"/>
                  </a:lnTo>
                  <a:lnTo>
                    <a:pt x="533" y="9320"/>
                  </a:lnTo>
                  <a:lnTo>
                    <a:pt x="0" y="9786"/>
                  </a:lnTo>
                  <a:lnTo>
                    <a:pt x="1028" y="9778"/>
                  </a:lnTo>
                  <a:lnTo>
                    <a:pt x="9989" y="7426"/>
                  </a:lnTo>
                  <a:cubicBezTo>
                    <a:pt x="10047" y="7441"/>
                    <a:pt x="10107" y="7454"/>
                    <a:pt x="10168" y="7466"/>
                  </a:cubicBezTo>
                  <a:lnTo>
                    <a:pt x="9047" y="21585"/>
                  </a:lnTo>
                  <a:cubicBezTo>
                    <a:pt x="9047" y="21585"/>
                    <a:pt x="9880" y="21594"/>
                    <a:pt x="10398" y="21593"/>
                  </a:cubicBezTo>
                  <a:lnTo>
                    <a:pt x="10398" y="21597"/>
                  </a:lnTo>
                  <a:cubicBezTo>
                    <a:pt x="10433" y="21595"/>
                    <a:pt x="10746" y="21594"/>
                    <a:pt x="11001" y="21593"/>
                  </a:cubicBezTo>
                  <a:cubicBezTo>
                    <a:pt x="11464" y="21600"/>
                    <a:pt x="12566" y="21593"/>
                    <a:pt x="12566" y="21593"/>
                  </a:cubicBezTo>
                  <a:lnTo>
                    <a:pt x="11432" y="7478"/>
                  </a:lnTo>
                  <a:cubicBezTo>
                    <a:pt x="11503" y="7465"/>
                    <a:pt x="11573" y="7449"/>
                    <a:pt x="11640" y="7432"/>
                  </a:cubicBezTo>
                  <a:lnTo>
                    <a:pt x="20572" y="9778"/>
                  </a:lnTo>
                  <a:lnTo>
                    <a:pt x="21600" y="9786"/>
                  </a:lnTo>
                  <a:lnTo>
                    <a:pt x="21067" y="9320"/>
                  </a:lnTo>
                  <a:lnTo>
                    <a:pt x="12687" y="6415"/>
                  </a:lnTo>
                  <a:cubicBezTo>
                    <a:pt x="12618" y="6130"/>
                    <a:pt x="12319" y="5884"/>
                    <a:pt x="11892" y="5728"/>
                  </a:cubicBezTo>
                  <a:lnTo>
                    <a:pt x="11298" y="476"/>
                  </a:lnTo>
                  <a:lnTo>
                    <a:pt x="10800" y="0"/>
                  </a:lnTo>
                  <a:close/>
                  <a:moveTo>
                    <a:pt x="11135" y="6216"/>
                  </a:moveTo>
                  <a:cubicBezTo>
                    <a:pt x="11363" y="6276"/>
                    <a:pt x="11522" y="6398"/>
                    <a:pt x="11522" y="6541"/>
                  </a:cubicBezTo>
                  <a:cubicBezTo>
                    <a:pt x="11522" y="6542"/>
                    <a:pt x="11522" y="6543"/>
                    <a:pt x="11522" y="6543"/>
                  </a:cubicBezTo>
                  <a:lnTo>
                    <a:pt x="11071" y="6594"/>
                  </a:lnTo>
                  <a:lnTo>
                    <a:pt x="11225" y="6840"/>
                  </a:lnTo>
                  <a:cubicBezTo>
                    <a:pt x="11113" y="6882"/>
                    <a:pt x="10976" y="6908"/>
                    <a:pt x="10829" y="6908"/>
                  </a:cubicBezTo>
                  <a:cubicBezTo>
                    <a:pt x="10659" y="6908"/>
                    <a:pt x="10508" y="6873"/>
                    <a:pt x="10388" y="6820"/>
                  </a:cubicBezTo>
                  <a:lnTo>
                    <a:pt x="10529" y="6594"/>
                  </a:lnTo>
                  <a:lnTo>
                    <a:pt x="10142" y="6550"/>
                  </a:lnTo>
                  <a:cubicBezTo>
                    <a:pt x="10142" y="6547"/>
                    <a:pt x="10139" y="6544"/>
                    <a:pt x="10139" y="6541"/>
                  </a:cubicBezTo>
                  <a:cubicBezTo>
                    <a:pt x="10139" y="6407"/>
                    <a:pt x="10278" y="6291"/>
                    <a:pt x="10484" y="6228"/>
                  </a:cubicBezTo>
                  <a:lnTo>
                    <a:pt x="10800" y="6413"/>
                  </a:lnTo>
                  <a:lnTo>
                    <a:pt x="11135" y="6216"/>
                  </a:ln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6" name="Group"/>
          <p:cNvGrpSpPr/>
          <p:nvPr/>
        </p:nvGrpSpPr>
        <p:grpSpPr>
          <a:xfrm>
            <a:off x="9470680" y="3629116"/>
            <a:ext cx="2833421" cy="2065012"/>
            <a:chOff x="0" y="0"/>
            <a:chExt cx="2833420" cy="2065011"/>
          </a:xfrm>
        </p:grpSpPr>
        <p:sp>
          <p:nvSpPr>
            <p:cNvPr id="164" name="Oil, gas &amp; mineral…"/>
            <p:cNvSpPr txBox="1"/>
            <p:nvPr/>
          </p:nvSpPr>
          <p:spPr>
            <a:xfrm>
              <a:off x="0" y="1235653"/>
              <a:ext cx="2833421" cy="8293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Oil, gas &amp; mineral </a:t>
              </a:r>
            </a:p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exploration </a:t>
              </a:r>
            </a:p>
          </p:txBody>
        </p:sp>
        <p:sp>
          <p:nvSpPr>
            <p:cNvPr id="165" name="Diamond"/>
            <p:cNvSpPr/>
            <p:nvPr/>
          </p:nvSpPr>
          <p:spPr>
            <a:xfrm>
              <a:off x="723912" y="-1"/>
              <a:ext cx="1360888" cy="1163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67" y="0"/>
                  </a:moveTo>
                  <a:cubicBezTo>
                    <a:pt x="5205" y="431"/>
                    <a:pt x="5981" y="1048"/>
                    <a:pt x="6853" y="1737"/>
                  </a:cubicBezTo>
                  <a:lnTo>
                    <a:pt x="9610" y="0"/>
                  </a:lnTo>
                  <a:lnTo>
                    <a:pt x="4667" y="0"/>
                  </a:lnTo>
                  <a:close/>
                  <a:moveTo>
                    <a:pt x="12000" y="0"/>
                  </a:moveTo>
                  <a:lnTo>
                    <a:pt x="14742" y="1715"/>
                  </a:lnTo>
                  <a:lnTo>
                    <a:pt x="16906" y="0"/>
                  </a:lnTo>
                  <a:lnTo>
                    <a:pt x="12000" y="0"/>
                  </a:lnTo>
                  <a:close/>
                  <a:moveTo>
                    <a:pt x="10801" y="48"/>
                  </a:moveTo>
                  <a:lnTo>
                    <a:pt x="7416" y="2180"/>
                  </a:lnTo>
                  <a:cubicBezTo>
                    <a:pt x="8539" y="3068"/>
                    <a:pt x="9760" y="4028"/>
                    <a:pt x="10799" y="4844"/>
                  </a:cubicBezTo>
                  <a:lnTo>
                    <a:pt x="14181" y="2161"/>
                  </a:lnTo>
                  <a:lnTo>
                    <a:pt x="10801" y="48"/>
                  </a:lnTo>
                  <a:close/>
                  <a:moveTo>
                    <a:pt x="17835" y="113"/>
                  </a:moveTo>
                  <a:lnTo>
                    <a:pt x="15341" y="2089"/>
                  </a:lnTo>
                  <a:lnTo>
                    <a:pt x="19859" y="4915"/>
                  </a:lnTo>
                  <a:lnTo>
                    <a:pt x="21532" y="4915"/>
                  </a:lnTo>
                  <a:lnTo>
                    <a:pt x="17835" y="113"/>
                  </a:lnTo>
                  <a:close/>
                  <a:moveTo>
                    <a:pt x="3759" y="119"/>
                  </a:moveTo>
                  <a:lnTo>
                    <a:pt x="68" y="4915"/>
                  </a:lnTo>
                  <a:lnTo>
                    <a:pt x="1807" y="4915"/>
                  </a:lnTo>
                  <a:lnTo>
                    <a:pt x="6257" y="2113"/>
                  </a:lnTo>
                  <a:cubicBezTo>
                    <a:pt x="5171" y="1254"/>
                    <a:pt x="4199" y="481"/>
                    <a:pt x="3759" y="119"/>
                  </a:cubicBezTo>
                  <a:close/>
                  <a:moveTo>
                    <a:pt x="14779" y="2535"/>
                  </a:moveTo>
                  <a:lnTo>
                    <a:pt x="11778" y="4915"/>
                  </a:lnTo>
                  <a:lnTo>
                    <a:pt x="18586" y="4915"/>
                  </a:lnTo>
                  <a:lnTo>
                    <a:pt x="14779" y="2535"/>
                  </a:lnTo>
                  <a:close/>
                  <a:moveTo>
                    <a:pt x="6818" y="2557"/>
                  </a:moveTo>
                  <a:lnTo>
                    <a:pt x="3074" y="4915"/>
                  </a:lnTo>
                  <a:lnTo>
                    <a:pt x="9812" y="4915"/>
                  </a:lnTo>
                  <a:cubicBezTo>
                    <a:pt x="9030" y="4301"/>
                    <a:pt x="7903" y="3414"/>
                    <a:pt x="6818" y="2557"/>
                  </a:cubicBezTo>
                  <a:close/>
                  <a:moveTo>
                    <a:pt x="0" y="5618"/>
                  </a:moveTo>
                  <a:lnTo>
                    <a:pt x="2246" y="9038"/>
                  </a:lnTo>
                  <a:lnTo>
                    <a:pt x="1712" y="5618"/>
                  </a:lnTo>
                  <a:lnTo>
                    <a:pt x="0" y="5618"/>
                  </a:lnTo>
                  <a:close/>
                  <a:moveTo>
                    <a:pt x="2318" y="5618"/>
                  </a:moveTo>
                  <a:lnTo>
                    <a:pt x="6498" y="9547"/>
                  </a:lnTo>
                  <a:lnTo>
                    <a:pt x="5302" y="5618"/>
                  </a:lnTo>
                  <a:lnTo>
                    <a:pt x="2318" y="5618"/>
                  </a:lnTo>
                  <a:close/>
                  <a:moveTo>
                    <a:pt x="5941" y="5618"/>
                  </a:moveTo>
                  <a:lnTo>
                    <a:pt x="7224" y="9842"/>
                  </a:lnTo>
                  <a:lnTo>
                    <a:pt x="10169" y="5618"/>
                  </a:lnTo>
                  <a:lnTo>
                    <a:pt x="5941" y="5618"/>
                  </a:lnTo>
                  <a:close/>
                  <a:moveTo>
                    <a:pt x="11431" y="5618"/>
                  </a:moveTo>
                  <a:lnTo>
                    <a:pt x="14376" y="9842"/>
                  </a:lnTo>
                  <a:lnTo>
                    <a:pt x="15659" y="5618"/>
                  </a:lnTo>
                  <a:lnTo>
                    <a:pt x="11431" y="5618"/>
                  </a:lnTo>
                  <a:close/>
                  <a:moveTo>
                    <a:pt x="16298" y="5618"/>
                  </a:moveTo>
                  <a:lnTo>
                    <a:pt x="15102" y="9547"/>
                  </a:lnTo>
                  <a:lnTo>
                    <a:pt x="19282" y="5618"/>
                  </a:lnTo>
                  <a:lnTo>
                    <a:pt x="16298" y="5618"/>
                  </a:lnTo>
                  <a:close/>
                  <a:moveTo>
                    <a:pt x="19888" y="5618"/>
                  </a:moveTo>
                  <a:lnTo>
                    <a:pt x="19354" y="9040"/>
                  </a:lnTo>
                  <a:lnTo>
                    <a:pt x="21600" y="5618"/>
                  </a:lnTo>
                  <a:lnTo>
                    <a:pt x="19888" y="5618"/>
                  </a:lnTo>
                  <a:close/>
                  <a:moveTo>
                    <a:pt x="10801" y="5824"/>
                  </a:moveTo>
                  <a:lnTo>
                    <a:pt x="7460" y="10617"/>
                  </a:lnTo>
                  <a:lnTo>
                    <a:pt x="10801" y="21600"/>
                  </a:lnTo>
                  <a:lnTo>
                    <a:pt x="14140" y="10617"/>
                  </a:lnTo>
                  <a:lnTo>
                    <a:pt x="10801" y="5824"/>
                  </a:lnTo>
                  <a:close/>
                  <a:moveTo>
                    <a:pt x="2488" y="6678"/>
                  </a:moveTo>
                  <a:lnTo>
                    <a:pt x="3048" y="10260"/>
                  </a:lnTo>
                  <a:lnTo>
                    <a:pt x="9880" y="20669"/>
                  </a:lnTo>
                  <a:lnTo>
                    <a:pt x="6882" y="10809"/>
                  </a:lnTo>
                  <a:lnTo>
                    <a:pt x="2488" y="6678"/>
                  </a:lnTo>
                  <a:close/>
                  <a:moveTo>
                    <a:pt x="19112" y="6678"/>
                  </a:moveTo>
                  <a:lnTo>
                    <a:pt x="14718" y="10809"/>
                  </a:lnTo>
                  <a:lnTo>
                    <a:pt x="11719" y="20673"/>
                  </a:lnTo>
                  <a:lnTo>
                    <a:pt x="18552" y="10260"/>
                  </a:lnTo>
                  <a:lnTo>
                    <a:pt x="19112" y="6678"/>
                  </a:ln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9" name="Group"/>
          <p:cNvGrpSpPr/>
          <p:nvPr/>
        </p:nvGrpSpPr>
        <p:grpSpPr>
          <a:xfrm>
            <a:off x="9746675" y="805511"/>
            <a:ext cx="2281429" cy="2031904"/>
            <a:chOff x="0" y="0"/>
            <a:chExt cx="2281427" cy="2031902"/>
          </a:xfrm>
        </p:grpSpPr>
        <p:sp>
          <p:nvSpPr>
            <p:cNvPr id="167" name="Storm tracking"/>
            <p:cNvSpPr txBox="1"/>
            <p:nvPr/>
          </p:nvSpPr>
          <p:spPr>
            <a:xfrm>
              <a:off x="0" y="1570843"/>
              <a:ext cx="2281428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Storm tracking</a:t>
              </a:r>
            </a:p>
          </p:txBody>
        </p:sp>
        <p:sp>
          <p:nvSpPr>
            <p:cNvPr id="168" name="Lightning"/>
            <p:cNvSpPr/>
            <p:nvPr/>
          </p:nvSpPr>
          <p:spPr>
            <a:xfrm>
              <a:off x="720284" y="0"/>
              <a:ext cx="840862" cy="1509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08" y="0"/>
                  </a:moveTo>
                  <a:lnTo>
                    <a:pt x="0" y="12520"/>
                  </a:lnTo>
                  <a:lnTo>
                    <a:pt x="12017" y="12520"/>
                  </a:lnTo>
                  <a:lnTo>
                    <a:pt x="9664" y="21600"/>
                  </a:lnTo>
                  <a:lnTo>
                    <a:pt x="21600" y="8375"/>
                  </a:lnTo>
                  <a:lnTo>
                    <a:pt x="11515" y="8375"/>
                  </a:lnTo>
                  <a:lnTo>
                    <a:pt x="16221" y="0"/>
                  </a:lnTo>
                  <a:lnTo>
                    <a:pt x="6808" y="0"/>
                  </a:ln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72" name="Group"/>
          <p:cNvGrpSpPr/>
          <p:nvPr/>
        </p:nvGrpSpPr>
        <p:grpSpPr>
          <a:xfrm>
            <a:off x="4146798" y="577186"/>
            <a:ext cx="2213763" cy="1965767"/>
            <a:chOff x="0" y="0"/>
            <a:chExt cx="2213762" cy="1965766"/>
          </a:xfrm>
        </p:grpSpPr>
        <p:sp>
          <p:nvSpPr>
            <p:cNvPr id="170" name="Real estate &amp;…"/>
            <p:cNvSpPr txBox="1"/>
            <p:nvPr/>
          </p:nvSpPr>
          <p:spPr>
            <a:xfrm>
              <a:off x="0" y="1136407"/>
              <a:ext cx="2213763" cy="829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Real estate &amp; </a:t>
              </a:r>
            </a:p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construction </a:t>
              </a:r>
            </a:p>
          </p:txBody>
        </p:sp>
        <p:sp>
          <p:nvSpPr>
            <p:cNvPr id="171" name="House"/>
            <p:cNvSpPr/>
            <p:nvPr/>
          </p:nvSpPr>
          <p:spPr>
            <a:xfrm>
              <a:off x="388066" y="0"/>
              <a:ext cx="1437631" cy="1037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23" y="0"/>
                  </a:moveTo>
                  <a:lnTo>
                    <a:pt x="16423" y="1823"/>
                  </a:lnTo>
                  <a:lnTo>
                    <a:pt x="648" y="1823"/>
                  </a:lnTo>
                  <a:lnTo>
                    <a:pt x="0" y="11097"/>
                  </a:lnTo>
                  <a:lnTo>
                    <a:pt x="21600" y="11097"/>
                  </a:lnTo>
                  <a:lnTo>
                    <a:pt x="20950" y="1823"/>
                  </a:lnTo>
                  <a:lnTo>
                    <a:pt x="18193" y="1823"/>
                  </a:lnTo>
                  <a:lnTo>
                    <a:pt x="18193" y="0"/>
                  </a:lnTo>
                  <a:lnTo>
                    <a:pt x="16423" y="0"/>
                  </a:lnTo>
                  <a:close/>
                  <a:moveTo>
                    <a:pt x="10800" y="4341"/>
                  </a:moveTo>
                  <a:lnTo>
                    <a:pt x="13520" y="6440"/>
                  </a:lnTo>
                  <a:lnTo>
                    <a:pt x="13520" y="7611"/>
                  </a:lnTo>
                  <a:lnTo>
                    <a:pt x="10800" y="5512"/>
                  </a:lnTo>
                  <a:lnTo>
                    <a:pt x="8078" y="7611"/>
                  </a:lnTo>
                  <a:lnTo>
                    <a:pt x="8078" y="6440"/>
                  </a:lnTo>
                  <a:lnTo>
                    <a:pt x="10800" y="4341"/>
                  </a:lnTo>
                  <a:close/>
                  <a:moveTo>
                    <a:pt x="9332" y="7590"/>
                  </a:moveTo>
                  <a:lnTo>
                    <a:pt x="9332" y="8792"/>
                  </a:lnTo>
                  <a:lnTo>
                    <a:pt x="12266" y="8792"/>
                  </a:lnTo>
                  <a:lnTo>
                    <a:pt x="12266" y="7590"/>
                  </a:lnTo>
                  <a:lnTo>
                    <a:pt x="12864" y="8051"/>
                  </a:lnTo>
                  <a:lnTo>
                    <a:pt x="12864" y="9619"/>
                  </a:lnTo>
                  <a:lnTo>
                    <a:pt x="8734" y="9619"/>
                  </a:lnTo>
                  <a:lnTo>
                    <a:pt x="8734" y="8051"/>
                  </a:lnTo>
                  <a:lnTo>
                    <a:pt x="9332" y="7590"/>
                  </a:lnTo>
                  <a:close/>
                  <a:moveTo>
                    <a:pt x="948" y="11913"/>
                  </a:moveTo>
                  <a:lnTo>
                    <a:pt x="948" y="21600"/>
                  </a:lnTo>
                  <a:lnTo>
                    <a:pt x="20652" y="21600"/>
                  </a:lnTo>
                  <a:lnTo>
                    <a:pt x="20652" y="11913"/>
                  </a:lnTo>
                  <a:lnTo>
                    <a:pt x="948" y="11913"/>
                  </a:lnTo>
                  <a:close/>
                  <a:moveTo>
                    <a:pt x="3390" y="13540"/>
                  </a:moveTo>
                  <a:lnTo>
                    <a:pt x="7298" y="13540"/>
                  </a:lnTo>
                  <a:lnTo>
                    <a:pt x="7298" y="17867"/>
                  </a:lnTo>
                  <a:lnTo>
                    <a:pt x="3390" y="17867"/>
                  </a:lnTo>
                  <a:lnTo>
                    <a:pt x="3390" y="13540"/>
                  </a:lnTo>
                  <a:close/>
                  <a:moveTo>
                    <a:pt x="9381" y="13540"/>
                  </a:moveTo>
                  <a:lnTo>
                    <a:pt x="12218" y="13540"/>
                  </a:lnTo>
                  <a:lnTo>
                    <a:pt x="12218" y="19922"/>
                  </a:lnTo>
                  <a:lnTo>
                    <a:pt x="9381" y="19922"/>
                  </a:lnTo>
                  <a:lnTo>
                    <a:pt x="9381" y="13540"/>
                  </a:lnTo>
                  <a:close/>
                  <a:moveTo>
                    <a:pt x="14302" y="13540"/>
                  </a:moveTo>
                  <a:lnTo>
                    <a:pt x="18208" y="13540"/>
                  </a:lnTo>
                  <a:lnTo>
                    <a:pt x="18208" y="17867"/>
                  </a:lnTo>
                  <a:lnTo>
                    <a:pt x="14302" y="17867"/>
                  </a:lnTo>
                  <a:lnTo>
                    <a:pt x="14302" y="13540"/>
                  </a:ln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75" name="Group"/>
          <p:cNvGrpSpPr/>
          <p:nvPr/>
        </p:nvGrpSpPr>
        <p:grpSpPr>
          <a:xfrm>
            <a:off x="847369" y="3749273"/>
            <a:ext cx="2529536" cy="2255054"/>
            <a:chOff x="0" y="0"/>
            <a:chExt cx="2529535" cy="2255053"/>
          </a:xfrm>
        </p:grpSpPr>
        <p:sp>
          <p:nvSpPr>
            <p:cNvPr id="173" name="Humanitarian &amp;…"/>
            <p:cNvSpPr txBox="1"/>
            <p:nvPr/>
          </p:nvSpPr>
          <p:spPr>
            <a:xfrm>
              <a:off x="0" y="1425694"/>
              <a:ext cx="2529536" cy="8293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Humanitarian &amp; </a:t>
              </a:r>
            </a:p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disaster relief</a:t>
              </a:r>
            </a:p>
          </p:txBody>
        </p:sp>
        <p:sp>
          <p:nvSpPr>
            <p:cNvPr id="174" name="Medical Cross"/>
            <p:cNvSpPr/>
            <p:nvPr/>
          </p:nvSpPr>
          <p:spPr>
            <a:xfrm>
              <a:off x="629767" y="-1"/>
              <a:ext cx="1270002" cy="127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8006" y="3400"/>
                  </a:moveTo>
                  <a:lnTo>
                    <a:pt x="13596" y="3400"/>
                  </a:lnTo>
                  <a:lnTo>
                    <a:pt x="13596" y="8006"/>
                  </a:lnTo>
                  <a:lnTo>
                    <a:pt x="18201" y="8006"/>
                  </a:lnTo>
                  <a:lnTo>
                    <a:pt x="18201" y="13595"/>
                  </a:lnTo>
                  <a:lnTo>
                    <a:pt x="13596" y="13595"/>
                  </a:lnTo>
                  <a:lnTo>
                    <a:pt x="13596" y="18201"/>
                  </a:lnTo>
                  <a:lnTo>
                    <a:pt x="8006" y="18201"/>
                  </a:lnTo>
                  <a:lnTo>
                    <a:pt x="8006" y="13595"/>
                  </a:lnTo>
                  <a:lnTo>
                    <a:pt x="3400" y="13595"/>
                  </a:lnTo>
                  <a:lnTo>
                    <a:pt x="3400" y="8006"/>
                  </a:lnTo>
                  <a:lnTo>
                    <a:pt x="8006" y="8006"/>
                  </a:lnTo>
                  <a:lnTo>
                    <a:pt x="8006" y="3400"/>
                  </a:ln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78" name="Group"/>
          <p:cNvGrpSpPr/>
          <p:nvPr/>
        </p:nvGrpSpPr>
        <p:grpSpPr>
          <a:xfrm>
            <a:off x="5073679" y="7136255"/>
            <a:ext cx="2979421" cy="2152100"/>
            <a:chOff x="0" y="14"/>
            <a:chExt cx="2979420" cy="2152098"/>
          </a:xfrm>
        </p:grpSpPr>
        <p:sp>
          <p:nvSpPr>
            <p:cNvPr id="176" name="Wildlife population…"/>
            <p:cNvSpPr txBox="1"/>
            <p:nvPr/>
          </p:nvSpPr>
          <p:spPr>
            <a:xfrm>
              <a:off x="-1" y="1322754"/>
              <a:ext cx="2979421" cy="829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Wildlife population </a:t>
              </a:r>
            </a:p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monitoring</a:t>
              </a:r>
            </a:p>
          </p:txBody>
        </p:sp>
        <p:sp>
          <p:nvSpPr>
            <p:cNvPr id="177" name="Paw Print"/>
            <p:cNvSpPr/>
            <p:nvPr/>
          </p:nvSpPr>
          <p:spPr>
            <a:xfrm>
              <a:off x="855002" y="14"/>
              <a:ext cx="1269385" cy="1270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19638" extrusionOk="0">
                  <a:moveTo>
                    <a:pt x="7646" y="5"/>
                  </a:moveTo>
                  <a:cubicBezTo>
                    <a:pt x="7562" y="-2"/>
                    <a:pt x="7476" y="-1"/>
                    <a:pt x="7390" y="6"/>
                  </a:cubicBezTo>
                  <a:cubicBezTo>
                    <a:pt x="6026" y="115"/>
                    <a:pt x="5078" y="1930"/>
                    <a:pt x="5272" y="4060"/>
                  </a:cubicBezTo>
                  <a:cubicBezTo>
                    <a:pt x="5465" y="6190"/>
                    <a:pt x="6729" y="7828"/>
                    <a:pt x="8094" y="7719"/>
                  </a:cubicBezTo>
                  <a:cubicBezTo>
                    <a:pt x="9459" y="7610"/>
                    <a:pt x="10407" y="5795"/>
                    <a:pt x="10213" y="3665"/>
                  </a:cubicBezTo>
                  <a:cubicBezTo>
                    <a:pt x="10031" y="1668"/>
                    <a:pt x="8910" y="102"/>
                    <a:pt x="7646" y="5"/>
                  </a:cubicBezTo>
                  <a:close/>
                  <a:moveTo>
                    <a:pt x="13864" y="838"/>
                  </a:moveTo>
                  <a:cubicBezTo>
                    <a:pt x="12599" y="910"/>
                    <a:pt x="11452" y="2414"/>
                    <a:pt x="11238" y="4358"/>
                  </a:cubicBezTo>
                  <a:cubicBezTo>
                    <a:pt x="11009" y="6431"/>
                    <a:pt x="11927" y="8218"/>
                    <a:pt x="13289" y="8350"/>
                  </a:cubicBezTo>
                  <a:cubicBezTo>
                    <a:pt x="14651" y="8483"/>
                    <a:pt x="15942" y="6910"/>
                    <a:pt x="16171" y="4837"/>
                  </a:cubicBezTo>
                  <a:cubicBezTo>
                    <a:pt x="16400" y="2764"/>
                    <a:pt x="15482" y="975"/>
                    <a:pt x="14119" y="843"/>
                  </a:cubicBezTo>
                  <a:cubicBezTo>
                    <a:pt x="14034" y="835"/>
                    <a:pt x="13948" y="834"/>
                    <a:pt x="13864" y="838"/>
                  </a:cubicBezTo>
                  <a:close/>
                  <a:moveTo>
                    <a:pt x="2169" y="4379"/>
                  </a:moveTo>
                  <a:cubicBezTo>
                    <a:pt x="2084" y="4381"/>
                    <a:pt x="1997" y="4390"/>
                    <a:pt x="1912" y="4403"/>
                  </a:cubicBezTo>
                  <a:cubicBezTo>
                    <a:pt x="548" y="4627"/>
                    <a:pt x="-271" y="6342"/>
                    <a:pt x="82" y="8234"/>
                  </a:cubicBezTo>
                  <a:cubicBezTo>
                    <a:pt x="434" y="10126"/>
                    <a:pt x="1825" y="11478"/>
                    <a:pt x="3189" y="11255"/>
                  </a:cubicBezTo>
                  <a:cubicBezTo>
                    <a:pt x="4553" y="11031"/>
                    <a:pt x="5374" y="9317"/>
                    <a:pt x="5021" y="7425"/>
                  </a:cubicBezTo>
                  <a:cubicBezTo>
                    <a:pt x="4691" y="5651"/>
                    <a:pt x="3447" y="4350"/>
                    <a:pt x="2169" y="4379"/>
                  </a:cubicBezTo>
                  <a:close/>
                  <a:moveTo>
                    <a:pt x="18833" y="5389"/>
                  </a:moveTo>
                  <a:cubicBezTo>
                    <a:pt x="17555" y="5393"/>
                    <a:pt x="16348" y="6724"/>
                    <a:pt x="16069" y="8505"/>
                  </a:cubicBezTo>
                  <a:cubicBezTo>
                    <a:pt x="15771" y="10405"/>
                    <a:pt x="16641" y="12099"/>
                    <a:pt x="18011" y="12288"/>
                  </a:cubicBezTo>
                  <a:cubicBezTo>
                    <a:pt x="19381" y="12477"/>
                    <a:pt x="20733" y="11089"/>
                    <a:pt x="21031" y="9189"/>
                  </a:cubicBezTo>
                  <a:cubicBezTo>
                    <a:pt x="21329" y="7288"/>
                    <a:pt x="20459" y="5595"/>
                    <a:pt x="19089" y="5406"/>
                  </a:cubicBezTo>
                  <a:cubicBezTo>
                    <a:pt x="19003" y="5394"/>
                    <a:pt x="18918" y="5389"/>
                    <a:pt x="18833" y="5389"/>
                  </a:cubicBezTo>
                  <a:close/>
                  <a:moveTo>
                    <a:pt x="10259" y="8589"/>
                  </a:moveTo>
                  <a:cubicBezTo>
                    <a:pt x="7219" y="8498"/>
                    <a:pt x="6951" y="10508"/>
                    <a:pt x="5443" y="11857"/>
                  </a:cubicBezTo>
                  <a:cubicBezTo>
                    <a:pt x="3801" y="13327"/>
                    <a:pt x="557" y="14077"/>
                    <a:pt x="2108" y="17412"/>
                  </a:cubicBezTo>
                  <a:cubicBezTo>
                    <a:pt x="3684" y="20800"/>
                    <a:pt x="7019" y="18127"/>
                    <a:pt x="9882" y="18214"/>
                  </a:cubicBezTo>
                  <a:cubicBezTo>
                    <a:pt x="12745" y="18300"/>
                    <a:pt x="16837" y="21598"/>
                    <a:pt x="18716" y="17853"/>
                  </a:cubicBezTo>
                  <a:cubicBezTo>
                    <a:pt x="20176" y="14945"/>
                    <a:pt x="17566" y="13948"/>
                    <a:pt x="15724" y="12831"/>
                  </a:cubicBezTo>
                  <a:cubicBezTo>
                    <a:pt x="13296" y="11358"/>
                    <a:pt x="13699" y="8693"/>
                    <a:pt x="10259" y="8589"/>
                  </a:cubicBez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81" name="Group"/>
          <p:cNvGrpSpPr/>
          <p:nvPr/>
        </p:nvGrpSpPr>
        <p:grpSpPr>
          <a:xfrm>
            <a:off x="7127253" y="869834"/>
            <a:ext cx="1886408" cy="1380471"/>
            <a:chOff x="0" y="0"/>
            <a:chExt cx="1886407" cy="1380470"/>
          </a:xfrm>
        </p:grpSpPr>
        <p:sp>
          <p:nvSpPr>
            <p:cNvPr id="179" name="Surveillance"/>
            <p:cNvSpPr txBox="1"/>
            <p:nvPr/>
          </p:nvSpPr>
          <p:spPr>
            <a:xfrm>
              <a:off x="0" y="919411"/>
              <a:ext cx="1886408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Surveillance</a:t>
              </a:r>
            </a:p>
          </p:txBody>
        </p:sp>
        <p:sp>
          <p:nvSpPr>
            <p:cNvPr id="180" name="Eye"/>
            <p:cNvSpPr/>
            <p:nvPr/>
          </p:nvSpPr>
          <p:spPr>
            <a:xfrm>
              <a:off x="183615" y="0"/>
              <a:ext cx="1519179" cy="792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6707" y="0"/>
                    <a:pt x="2918" y="3569"/>
                    <a:pt x="407" y="9790"/>
                  </a:cubicBezTo>
                  <a:lnTo>
                    <a:pt x="0" y="10800"/>
                  </a:lnTo>
                  <a:lnTo>
                    <a:pt x="407" y="11810"/>
                  </a:lnTo>
                  <a:cubicBezTo>
                    <a:pt x="2918" y="18032"/>
                    <a:pt x="6707" y="21600"/>
                    <a:pt x="10800" y="21600"/>
                  </a:cubicBezTo>
                  <a:cubicBezTo>
                    <a:pt x="14893" y="21600"/>
                    <a:pt x="18680" y="18032"/>
                    <a:pt x="21192" y="11810"/>
                  </a:cubicBezTo>
                  <a:lnTo>
                    <a:pt x="21600" y="10800"/>
                  </a:lnTo>
                  <a:lnTo>
                    <a:pt x="21192" y="9790"/>
                  </a:lnTo>
                  <a:cubicBezTo>
                    <a:pt x="18680" y="3569"/>
                    <a:pt x="14893" y="0"/>
                    <a:pt x="10800" y="0"/>
                  </a:cubicBezTo>
                  <a:close/>
                  <a:moveTo>
                    <a:pt x="8667" y="3677"/>
                  </a:moveTo>
                  <a:cubicBezTo>
                    <a:pt x="7382" y="5094"/>
                    <a:pt x="6517" y="7753"/>
                    <a:pt x="6517" y="10800"/>
                  </a:cubicBezTo>
                  <a:cubicBezTo>
                    <a:pt x="6517" y="13847"/>
                    <a:pt x="7382" y="16502"/>
                    <a:pt x="8667" y="17920"/>
                  </a:cubicBezTo>
                  <a:cubicBezTo>
                    <a:pt x="6166" y="17019"/>
                    <a:pt x="3899" y="14543"/>
                    <a:pt x="2199" y="10800"/>
                  </a:cubicBezTo>
                  <a:cubicBezTo>
                    <a:pt x="3899" y="7057"/>
                    <a:pt x="6166" y="4577"/>
                    <a:pt x="8667" y="3677"/>
                  </a:cubicBezTo>
                  <a:close/>
                  <a:moveTo>
                    <a:pt x="12931" y="3677"/>
                  </a:moveTo>
                  <a:cubicBezTo>
                    <a:pt x="15432" y="4577"/>
                    <a:pt x="17699" y="7057"/>
                    <a:pt x="19400" y="10800"/>
                  </a:cubicBezTo>
                  <a:cubicBezTo>
                    <a:pt x="17699" y="14543"/>
                    <a:pt x="15432" y="17019"/>
                    <a:pt x="12931" y="17920"/>
                  </a:cubicBezTo>
                  <a:cubicBezTo>
                    <a:pt x="14216" y="16502"/>
                    <a:pt x="15081" y="13847"/>
                    <a:pt x="15081" y="10800"/>
                  </a:cubicBezTo>
                  <a:cubicBezTo>
                    <a:pt x="15081" y="7753"/>
                    <a:pt x="14216" y="5094"/>
                    <a:pt x="12931" y="3677"/>
                  </a:cubicBezTo>
                  <a:close/>
                  <a:moveTo>
                    <a:pt x="12219" y="6169"/>
                  </a:moveTo>
                  <a:cubicBezTo>
                    <a:pt x="12805" y="6169"/>
                    <a:pt x="13279" y="7078"/>
                    <a:pt x="13279" y="8201"/>
                  </a:cubicBezTo>
                  <a:cubicBezTo>
                    <a:pt x="13279" y="9324"/>
                    <a:pt x="12805" y="10234"/>
                    <a:pt x="12219" y="10234"/>
                  </a:cubicBezTo>
                  <a:cubicBezTo>
                    <a:pt x="11634" y="10234"/>
                    <a:pt x="11159" y="9324"/>
                    <a:pt x="11159" y="8201"/>
                  </a:cubicBezTo>
                  <a:cubicBezTo>
                    <a:pt x="11159" y="7078"/>
                    <a:pt x="11634" y="6169"/>
                    <a:pt x="12219" y="6169"/>
                  </a:cubicBez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Using fleets of drones to cooperatively explore terrain under thick forest canopies.…"/>
          <p:cNvSpPr txBox="1"/>
          <p:nvPr/>
        </p:nvSpPr>
        <p:spPr>
          <a:xfrm>
            <a:off x="5961934" y="6731148"/>
            <a:ext cx="5540953" cy="1970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Using fleets of drones to cooperatively explore terrain under thick forest </a:t>
            </a:r>
            <a:r>
              <a:rPr dirty="0" smtClean="0"/>
              <a:t>canopies  </a:t>
            </a:r>
          </a:p>
          <a:p>
            <a:pPr algn="r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 smtClean="0"/>
              <a:t>- MIT</a:t>
            </a:r>
            <a:endParaRPr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680</Words>
  <Application>Microsoft Office PowerPoint</Application>
  <PresentationFormat>Custom</PresentationFormat>
  <Paragraphs>105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Wilson, Trish</dc:creator>
  <cp:lastModifiedBy>Wilson, Trish</cp:lastModifiedBy>
  <cp:revision>3</cp:revision>
  <dcterms:modified xsi:type="dcterms:W3CDTF">2019-04-24T00:31:47Z</dcterms:modified>
</cp:coreProperties>
</file>