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75" autoAdjust="0"/>
    <p:restoredTop sz="94702" autoAdjust="0"/>
  </p:normalViewPr>
  <p:slideViewPr>
    <p:cSldViewPr snapToGrid="0">
      <p:cViewPr varScale="1">
        <p:scale>
          <a:sx n="79" d="100"/>
          <a:sy n="79" d="100"/>
        </p:scale>
        <p:origin x="120" y="45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2" name="Shape 9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86765955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0" name="Shape 14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Mar</a:t>
            </a:r>
          </a:p>
        </p:txBody>
      </p:sp>
    </p:spTree>
    <p:extLst>
      <p:ext uri="{BB962C8B-B14F-4D97-AF65-F5344CB8AC3E}">
        <p14:creationId xmlns:p14="http://schemas.microsoft.com/office/powerpoint/2010/main" val="30004942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3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9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457200">
              <a:buSzTx/>
              <a:buFontTx/>
              <a:buNone/>
              <a:defRPr sz="2400" b="1"/>
            </a:lvl2pPr>
            <a:lvl3pPr marL="0" indent="914400">
              <a:buSzTx/>
              <a:buFontTx/>
              <a:buNone/>
              <a:defRPr sz="2400" b="1"/>
            </a:lvl3pPr>
            <a:lvl4pPr marL="0" indent="1371600">
              <a:buSzTx/>
              <a:buFontTx/>
              <a:buNone/>
              <a:defRPr sz="2400" b="1"/>
            </a:lvl4pPr>
            <a:lvl5pPr marL="0" indent="1828800">
              <a:buSzTx/>
              <a:buFont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73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>
            <a:spLocks noGrp="1"/>
          </p:cNvSpPr>
          <p:nvPr>
            <p:ph type="body" sz="quarter" idx="21"/>
          </p:nvPr>
        </p:nvSpPr>
        <p:spPr>
          <a:xfrm>
            <a:off x="839787" y="2057400"/>
            <a:ext cx="3932238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7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83" name="Picture Placeholder 2"/>
          <p:cNvSpPr>
            <a:spLocks noGrp="1"/>
          </p:cNvSpPr>
          <p:nvPr>
            <p:ph type="pic" sz="half" idx="2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acdora.com/dielines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packworld.com/WomenInPackaging/article/22868288/anne-tate-bedarf-director-packaging-plastics-sustainability-colgatepalmolive" TargetMode="Externa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itle 1"/>
          <p:cNvSpPr txBox="1">
            <a:spLocks noGrp="1"/>
          </p:cNvSpPr>
          <p:nvPr>
            <p:ph type="ctrTitle"/>
          </p:nvPr>
        </p:nvSpPr>
        <p:spPr>
          <a:xfrm>
            <a:off x="3220713" y="1713281"/>
            <a:ext cx="8687876" cy="1985964"/>
          </a:xfrm>
          <a:prstGeom prst="rect">
            <a:avLst/>
          </a:prstGeom>
        </p:spPr>
        <p:txBody>
          <a:bodyPr anchor="ctr"/>
          <a:lstStyle/>
          <a:p>
            <a:pPr>
              <a:defRPr sz="6500" b="1">
                <a:solidFill>
                  <a:srgbClr val="363991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dirty="0"/>
              <a:t>Nets, shapes</a:t>
            </a:r>
            <a:r>
              <a:rPr lang="en-AU" dirty="0"/>
              <a:t> </a:t>
            </a:r>
            <a:r>
              <a:rPr dirty="0"/>
              <a:t>…</a:t>
            </a:r>
          </a:p>
          <a:p>
            <a:pPr>
              <a:defRPr sz="6500" b="1">
                <a:solidFill>
                  <a:srgbClr val="363991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dirty="0"/>
              <a:t>and donuts!</a:t>
            </a:r>
          </a:p>
        </p:txBody>
      </p:sp>
      <p:grpSp>
        <p:nvGrpSpPr>
          <p:cNvPr id="99" name="Group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599745" y="3560867"/>
            <a:ext cx="1779712" cy="1776413"/>
            <a:chOff x="0" y="0"/>
            <a:chExt cx="1779711" cy="1776412"/>
          </a:xfrm>
        </p:grpSpPr>
        <p:sp>
          <p:nvSpPr>
            <p:cNvPr id="95" name="Shape"/>
            <p:cNvSpPr/>
            <p:nvPr/>
          </p:nvSpPr>
          <p:spPr>
            <a:xfrm>
              <a:off x="632890" y="-1"/>
              <a:ext cx="1146822" cy="987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570" extrusionOk="0">
                  <a:moveTo>
                    <a:pt x="5218" y="8"/>
                  </a:moveTo>
                  <a:cubicBezTo>
                    <a:pt x="5146" y="30"/>
                    <a:pt x="5085" y="101"/>
                    <a:pt x="5062" y="196"/>
                  </a:cubicBezTo>
                  <a:lnTo>
                    <a:pt x="9" y="21236"/>
                  </a:lnTo>
                  <a:cubicBezTo>
                    <a:pt x="-33" y="21411"/>
                    <a:pt x="84" y="21586"/>
                    <a:pt x="240" y="21568"/>
                  </a:cubicBezTo>
                  <a:lnTo>
                    <a:pt x="21299" y="19164"/>
                  </a:lnTo>
                  <a:cubicBezTo>
                    <a:pt x="21486" y="19144"/>
                    <a:pt x="21567" y="18880"/>
                    <a:pt x="21434" y="18725"/>
                  </a:cubicBezTo>
                  <a:lnTo>
                    <a:pt x="5434" y="77"/>
                  </a:lnTo>
                  <a:cubicBezTo>
                    <a:pt x="5373" y="7"/>
                    <a:pt x="5290" y="-14"/>
                    <a:pt x="5218" y="8"/>
                  </a:cubicBezTo>
                  <a:close/>
                </a:path>
              </a:pathLst>
            </a:custGeom>
            <a:solidFill>
              <a:srgbClr val="D72E5D"/>
            </a:solidFill>
            <a:ln w="127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sp>
          <p:nvSpPr>
            <p:cNvPr id="96" name="Shape"/>
            <p:cNvSpPr/>
            <p:nvPr/>
          </p:nvSpPr>
          <p:spPr>
            <a:xfrm>
              <a:off x="0" y="13285"/>
              <a:ext cx="860066" cy="9738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0" h="21571" extrusionOk="0">
                  <a:moveTo>
                    <a:pt x="21303" y="1"/>
                  </a:moveTo>
                  <a:cubicBezTo>
                    <a:pt x="21267" y="4"/>
                    <a:pt x="21233" y="12"/>
                    <a:pt x="21203" y="39"/>
                  </a:cubicBezTo>
                  <a:lnTo>
                    <a:pt x="86" y="18760"/>
                  </a:lnTo>
                  <a:cubicBezTo>
                    <a:pt x="-82" y="18908"/>
                    <a:pt x="10" y="19167"/>
                    <a:pt x="244" y="19205"/>
                  </a:cubicBezTo>
                  <a:lnTo>
                    <a:pt x="14460" y="21567"/>
                  </a:lnTo>
                  <a:cubicBezTo>
                    <a:pt x="14612" y="21592"/>
                    <a:pt x="14757" y="21513"/>
                    <a:pt x="14798" y="21382"/>
                  </a:cubicBezTo>
                  <a:lnTo>
                    <a:pt x="21483" y="185"/>
                  </a:lnTo>
                  <a:cubicBezTo>
                    <a:pt x="21518" y="73"/>
                    <a:pt x="21411" y="-8"/>
                    <a:pt x="21303" y="1"/>
                  </a:cubicBezTo>
                  <a:close/>
                </a:path>
              </a:pathLst>
            </a:custGeom>
            <a:solidFill>
              <a:srgbClr val="DBFBF3"/>
            </a:solidFill>
            <a:ln w="127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sp>
          <p:nvSpPr>
            <p:cNvPr id="97" name="Shape"/>
            <p:cNvSpPr/>
            <p:nvPr/>
          </p:nvSpPr>
          <p:spPr>
            <a:xfrm>
              <a:off x="637922" y="905102"/>
              <a:ext cx="1136758" cy="8713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3" h="21508" extrusionOk="0">
                  <a:moveTo>
                    <a:pt x="21237" y="2"/>
                  </a:moveTo>
                  <a:lnTo>
                    <a:pt x="199" y="2697"/>
                  </a:lnTo>
                  <a:cubicBezTo>
                    <a:pt x="53" y="2716"/>
                    <a:pt x="-35" y="2908"/>
                    <a:pt x="14" y="3087"/>
                  </a:cubicBezTo>
                  <a:lnTo>
                    <a:pt x="5032" y="21311"/>
                  </a:lnTo>
                  <a:cubicBezTo>
                    <a:pt x="5088" y="21513"/>
                    <a:pt x="5285" y="21576"/>
                    <a:pt x="5401" y="21424"/>
                  </a:cubicBezTo>
                  <a:lnTo>
                    <a:pt x="21417" y="505"/>
                  </a:lnTo>
                  <a:cubicBezTo>
                    <a:pt x="21565" y="312"/>
                    <a:pt x="21447" y="-24"/>
                    <a:pt x="21237" y="2"/>
                  </a:cubicBezTo>
                  <a:close/>
                </a:path>
              </a:pathLst>
            </a:custGeom>
            <a:solidFill>
              <a:srgbClr val="F5CCD6"/>
            </a:solidFill>
            <a:ln w="127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sp>
          <p:nvSpPr>
            <p:cNvPr id="98" name="Shape"/>
            <p:cNvSpPr/>
            <p:nvPr/>
          </p:nvSpPr>
          <p:spPr>
            <a:xfrm>
              <a:off x="8592" y="920122"/>
              <a:ext cx="841575" cy="8412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1492" extrusionOk="0">
                  <a:moveTo>
                    <a:pt x="206" y="3"/>
                  </a:moveTo>
                  <a:cubicBezTo>
                    <a:pt x="38" y="-28"/>
                    <a:pt x="-69" y="176"/>
                    <a:pt x="52" y="297"/>
                  </a:cubicBezTo>
                  <a:lnTo>
                    <a:pt x="21182" y="21440"/>
                  </a:lnTo>
                  <a:cubicBezTo>
                    <a:pt x="21314" y="21572"/>
                    <a:pt x="21531" y="21432"/>
                    <a:pt x="21468" y="21257"/>
                  </a:cubicBezTo>
                  <a:lnTo>
                    <a:pt x="14867" y="2896"/>
                  </a:lnTo>
                  <a:cubicBezTo>
                    <a:pt x="14831" y="2794"/>
                    <a:pt x="14745" y="2724"/>
                    <a:pt x="14640" y="2705"/>
                  </a:cubicBezTo>
                  <a:lnTo>
                    <a:pt x="206" y="3"/>
                  </a:lnTo>
                  <a:close/>
                </a:path>
              </a:pathLst>
            </a:custGeom>
            <a:solidFill>
              <a:srgbClr val="FFAE7F"/>
            </a:solidFill>
            <a:ln w="127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</p:grpSp>
      <p:grpSp>
        <p:nvGrpSpPr>
          <p:cNvPr id="105" name="Group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26772" y="1432204"/>
            <a:ext cx="2007333" cy="1973305"/>
            <a:chOff x="30" y="17"/>
            <a:chExt cx="2007331" cy="1973303"/>
          </a:xfrm>
        </p:grpSpPr>
        <p:sp>
          <p:nvSpPr>
            <p:cNvPr id="100" name="Shape"/>
            <p:cNvSpPr/>
            <p:nvPr/>
          </p:nvSpPr>
          <p:spPr>
            <a:xfrm>
              <a:off x="30" y="17"/>
              <a:ext cx="1070899" cy="14227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7" h="21571" extrusionOk="0">
                  <a:moveTo>
                    <a:pt x="21523" y="12"/>
                  </a:moveTo>
                  <a:cubicBezTo>
                    <a:pt x="21489" y="-3"/>
                    <a:pt x="21439" y="-6"/>
                    <a:pt x="21404" y="18"/>
                  </a:cubicBezTo>
                  <a:lnTo>
                    <a:pt x="47" y="14514"/>
                  </a:lnTo>
                  <a:cubicBezTo>
                    <a:pt x="-26" y="14564"/>
                    <a:pt x="-12" y="14656"/>
                    <a:pt x="71" y="14695"/>
                  </a:cubicBezTo>
                  <a:lnTo>
                    <a:pt x="14746" y="21554"/>
                  </a:lnTo>
                  <a:cubicBezTo>
                    <a:pt x="14831" y="21594"/>
                    <a:pt x="14939" y="21561"/>
                    <a:pt x="14961" y="21488"/>
                  </a:cubicBezTo>
                  <a:lnTo>
                    <a:pt x="21563" y="90"/>
                  </a:lnTo>
                  <a:cubicBezTo>
                    <a:pt x="21574" y="54"/>
                    <a:pt x="21558" y="27"/>
                    <a:pt x="21523" y="12"/>
                  </a:cubicBezTo>
                  <a:close/>
                </a:path>
              </a:pathLst>
            </a:custGeom>
            <a:solidFill>
              <a:srgbClr val="D72E5D"/>
            </a:solidFill>
            <a:ln w="127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sp>
          <p:nvSpPr>
            <p:cNvPr id="101" name="Shape"/>
            <p:cNvSpPr/>
            <p:nvPr/>
          </p:nvSpPr>
          <p:spPr>
            <a:xfrm>
              <a:off x="782817" y="23259"/>
              <a:ext cx="1186430" cy="14099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2" h="21587" extrusionOk="0">
                  <a:moveTo>
                    <a:pt x="5968" y="2"/>
                  </a:moveTo>
                  <a:cubicBezTo>
                    <a:pt x="5936" y="7"/>
                    <a:pt x="5904" y="26"/>
                    <a:pt x="5896" y="57"/>
                  </a:cubicBezTo>
                  <a:lnTo>
                    <a:pt x="3" y="21446"/>
                  </a:lnTo>
                  <a:cubicBezTo>
                    <a:pt x="-18" y="21522"/>
                    <a:pt x="62" y="21597"/>
                    <a:pt x="154" y="21585"/>
                  </a:cubicBezTo>
                  <a:lnTo>
                    <a:pt x="21490" y="18948"/>
                  </a:lnTo>
                  <a:cubicBezTo>
                    <a:pt x="21549" y="18941"/>
                    <a:pt x="21582" y="18887"/>
                    <a:pt x="21547" y="18845"/>
                  </a:cubicBezTo>
                  <a:lnTo>
                    <a:pt x="6062" y="27"/>
                  </a:lnTo>
                  <a:cubicBezTo>
                    <a:pt x="6040" y="0"/>
                    <a:pt x="6000" y="-3"/>
                    <a:pt x="5968" y="2"/>
                  </a:cubicBezTo>
                  <a:close/>
                </a:path>
              </a:pathLst>
            </a:custGeom>
            <a:solidFill>
              <a:srgbClr val="DBFBF3"/>
            </a:solidFill>
            <a:ln w="127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sp>
          <p:nvSpPr>
            <p:cNvPr id="102" name="Shape"/>
            <p:cNvSpPr/>
            <p:nvPr/>
          </p:nvSpPr>
          <p:spPr>
            <a:xfrm>
              <a:off x="1172212" y="28915"/>
              <a:ext cx="835151" cy="12009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2" h="21570" extrusionOk="0">
                  <a:moveTo>
                    <a:pt x="116" y="1"/>
                  </a:moveTo>
                  <a:cubicBezTo>
                    <a:pt x="29" y="6"/>
                    <a:pt x="-38" y="74"/>
                    <a:pt x="23" y="136"/>
                  </a:cubicBezTo>
                  <a:lnTo>
                    <a:pt x="21357" y="21534"/>
                  </a:lnTo>
                  <a:cubicBezTo>
                    <a:pt x="21422" y="21599"/>
                    <a:pt x="21562" y="21570"/>
                    <a:pt x="21562" y="21491"/>
                  </a:cubicBezTo>
                  <a:lnTo>
                    <a:pt x="21562" y="11869"/>
                  </a:lnTo>
                  <a:cubicBezTo>
                    <a:pt x="21562" y="11768"/>
                    <a:pt x="21501" y="11674"/>
                    <a:pt x="21388" y="11612"/>
                  </a:cubicBezTo>
                  <a:lnTo>
                    <a:pt x="208" y="15"/>
                  </a:lnTo>
                  <a:cubicBezTo>
                    <a:pt x="179" y="-1"/>
                    <a:pt x="144" y="-1"/>
                    <a:pt x="116" y="1"/>
                  </a:cubicBezTo>
                  <a:close/>
                </a:path>
              </a:pathLst>
            </a:custGeom>
            <a:solidFill>
              <a:srgbClr val="FFAE7F"/>
            </a:solidFill>
            <a:ln w="127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sp>
          <p:nvSpPr>
            <p:cNvPr id="103" name="Shape"/>
            <p:cNvSpPr/>
            <p:nvPr/>
          </p:nvSpPr>
          <p:spPr>
            <a:xfrm>
              <a:off x="61683" y="1055561"/>
              <a:ext cx="884369" cy="8817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1" h="21525" extrusionOk="0">
                  <a:moveTo>
                    <a:pt x="121" y="12"/>
                  </a:moveTo>
                  <a:cubicBezTo>
                    <a:pt x="40" y="-37"/>
                    <a:pt x="-42" y="72"/>
                    <a:pt x="24" y="138"/>
                  </a:cubicBezTo>
                  <a:lnTo>
                    <a:pt x="21407" y="21502"/>
                  </a:lnTo>
                  <a:cubicBezTo>
                    <a:pt x="21468" y="21563"/>
                    <a:pt x="21558" y="21493"/>
                    <a:pt x="21523" y="21414"/>
                  </a:cubicBezTo>
                  <a:lnTo>
                    <a:pt x="16566" y="10398"/>
                  </a:lnTo>
                  <a:cubicBezTo>
                    <a:pt x="16503" y="10260"/>
                    <a:pt x="16404" y="10139"/>
                    <a:pt x="16276" y="10059"/>
                  </a:cubicBezTo>
                  <a:lnTo>
                    <a:pt x="121" y="12"/>
                  </a:lnTo>
                  <a:close/>
                </a:path>
              </a:pathLst>
            </a:custGeom>
            <a:solidFill>
              <a:srgbClr val="36378C"/>
            </a:solidFill>
            <a:ln w="127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sp>
          <p:nvSpPr>
            <p:cNvPr id="104" name="Shape"/>
            <p:cNvSpPr/>
            <p:nvPr/>
          </p:nvSpPr>
          <p:spPr>
            <a:xfrm>
              <a:off x="786756" y="1303659"/>
              <a:ext cx="1170534" cy="6696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9" h="21536" extrusionOk="0">
                  <a:moveTo>
                    <a:pt x="21445" y="2"/>
                  </a:moveTo>
                  <a:lnTo>
                    <a:pt x="121" y="5464"/>
                  </a:lnTo>
                  <a:cubicBezTo>
                    <a:pt x="33" y="5489"/>
                    <a:pt x="-26" y="5655"/>
                    <a:pt x="11" y="5796"/>
                  </a:cubicBezTo>
                  <a:lnTo>
                    <a:pt x="4050" y="21393"/>
                  </a:lnTo>
                  <a:cubicBezTo>
                    <a:pt x="4084" y="21527"/>
                    <a:pt x="4178" y="21579"/>
                    <a:pt x="4247" y="21495"/>
                  </a:cubicBezTo>
                  <a:lnTo>
                    <a:pt x="21504" y="257"/>
                  </a:lnTo>
                  <a:cubicBezTo>
                    <a:pt x="21574" y="170"/>
                    <a:pt x="21531" y="-21"/>
                    <a:pt x="21445" y="2"/>
                  </a:cubicBezTo>
                  <a:close/>
                </a:path>
              </a:pathLst>
            </a:custGeom>
            <a:solidFill>
              <a:srgbClr val="F5CCD6"/>
            </a:solidFill>
            <a:ln w="127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</p:grpSp>
      <p:grpSp>
        <p:nvGrpSpPr>
          <p:cNvPr id="112" name="Group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748268" y="4027000"/>
            <a:ext cx="1863291" cy="1776413"/>
            <a:chOff x="0" y="0"/>
            <a:chExt cx="1863289" cy="1776412"/>
          </a:xfrm>
        </p:grpSpPr>
        <p:sp>
          <p:nvSpPr>
            <p:cNvPr id="106" name="Shape"/>
            <p:cNvSpPr/>
            <p:nvPr/>
          </p:nvSpPr>
          <p:spPr>
            <a:xfrm>
              <a:off x="285668" y="0"/>
              <a:ext cx="1001666" cy="4762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7" h="21550" extrusionOk="0">
                  <a:moveTo>
                    <a:pt x="7565" y="0"/>
                  </a:moveTo>
                  <a:cubicBezTo>
                    <a:pt x="7479" y="0"/>
                    <a:pt x="7399" y="65"/>
                    <a:pt x="7334" y="180"/>
                  </a:cubicBezTo>
                  <a:lnTo>
                    <a:pt x="49" y="12983"/>
                  </a:lnTo>
                  <a:cubicBezTo>
                    <a:pt x="-30" y="13121"/>
                    <a:pt x="-10" y="13363"/>
                    <a:pt x="83" y="13450"/>
                  </a:cubicBezTo>
                  <a:lnTo>
                    <a:pt x="8547" y="21387"/>
                  </a:lnTo>
                  <a:cubicBezTo>
                    <a:pt x="8740" y="21567"/>
                    <a:pt x="8951" y="21600"/>
                    <a:pt x="9153" y="21477"/>
                  </a:cubicBezTo>
                  <a:lnTo>
                    <a:pt x="21324" y="13863"/>
                  </a:lnTo>
                  <a:cubicBezTo>
                    <a:pt x="21472" y="13770"/>
                    <a:pt x="21570" y="13469"/>
                    <a:pt x="21555" y="13145"/>
                  </a:cubicBezTo>
                  <a:lnTo>
                    <a:pt x="20974" y="251"/>
                  </a:lnTo>
                  <a:cubicBezTo>
                    <a:pt x="20967" y="103"/>
                    <a:pt x="20909" y="0"/>
                    <a:pt x="20837" y="0"/>
                  </a:cubicBezTo>
                  <a:lnTo>
                    <a:pt x="7565" y="0"/>
                  </a:lnTo>
                  <a:close/>
                </a:path>
              </a:pathLst>
            </a:custGeom>
            <a:solidFill>
              <a:srgbClr val="36378C"/>
            </a:solidFill>
            <a:ln w="127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sp>
          <p:nvSpPr>
            <p:cNvPr id="107" name="Shape"/>
            <p:cNvSpPr/>
            <p:nvPr/>
          </p:nvSpPr>
          <p:spPr>
            <a:xfrm>
              <a:off x="1297963" y="24680"/>
              <a:ext cx="562732" cy="8653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8" h="21567" extrusionOk="0">
                  <a:moveTo>
                    <a:pt x="91" y="8"/>
                  </a:moveTo>
                  <a:cubicBezTo>
                    <a:pt x="43" y="23"/>
                    <a:pt x="-6" y="56"/>
                    <a:pt x="0" y="97"/>
                  </a:cubicBezTo>
                  <a:lnTo>
                    <a:pt x="988" y="6833"/>
                  </a:lnTo>
                  <a:cubicBezTo>
                    <a:pt x="1011" y="7008"/>
                    <a:pt x="1108" y="7167"/>
                    <a:pt x="1262" y="7308"/>
                  </a:cubicBezTo>
                  <a:lnTo>
                    <a:pt x="15228" y="20197"/>
                  </a:lnTo>
                  <a:cubicBezTo>
                    <a:pt x="15305" y="20268"/>
                    <a:pt x="15420" y="20318"/>
                    <a:pt x="15547" y="20345"/>
                  </a:cubicBezTo>
                  <a:lnTo>
                    <a:pt x="21292" y="21562"/>
                  </a:lnTo>
                  <a:cubicBezTo>
                    <a:pt x="21444" y="21593"/>
                    <a:pt x="21594" y="21490"/>
                    <a:pt x="21535" y="21393"/>
                  </a:cubicBezTo>
                  <a:lnTo>
                    <a:pt x="13450" y="8495"/>
                  </a:lnTo>
                  <a:cubicBezTo>
                    <a:pt x="13382" y="8388"/>
                    <a:pt x="13288" y="8290"/>
                    <a:pt x="13161" y="8208"/>
                  </a:cubicBezTo>
                  <a:lnTo>
                    <a:pt x="243" y="28"/>
                  </a:lnTo>
                  <a:cubicBezTo>
                    <a:pt x="198" y="-1"/>
                    <a:pt x="140" y="-7"/>
                    <a:pt x="91" y="8"/>
                  </a:cubicBezTo>
                  <a:close/>
                </a:path>
              </a:pathLst>
            </a:custGeom>
            <a:solidFill>
              <a:srgbClr val="DBFBF3"/>
            </a:solidFill>
            <a:ln w="127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sp>
          <p:nvSpPr>
            <p:cNvPr id="108" name="Shape"/>
            <p:cNvSpPr/>
            <p:nvPr/>
          </p:nvSpPr>
          <p:spPr>
            <a:xfrm>
              <a:off x="0" y="324168"/>
              <a:ext cx="677268" cy="10541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9" h="21574" extrusionOk="0">
                  <a:moveTo>
                    <a:pt x="8222" y="9"/>
                  </a:moveTo>
                  <a:cubicBezTo>
                    <a:pt x="8174" y="21"/>
                    <a:pt x="8131" y="42"/>
                    <a:pt x="8108" y="74"/>
                  </a:cubicBezTo>
                  <a:lnTo>
                    <a:pt x="82" y="11032"/>
                  </a:lnTo>
                  <a:cubicBezTo>
                    <a:pt x="-28" y="11182"/>
                    <a:pt x="-27" y="11352"/>
                    <a:pt x="82" y="11503"/>
                  </a:cubicBezTo>
                  <a:lnTo>
                    <a:pt x="7249" y="21494"/>
                  </a:lnTo>
                  <a:cubicBezTo>
                    <a:pt x="7298" y="21563"/>
                    <a:pt x="7424" y="21595"/>
                    <a:pt x="7527" y="21559"/>
                  </a:cubicBezTo>
                  <a:lnTo>
                    <a:pt x="21000" y="16880"/>
                  </a:lnTo>
                  <a:cubicBezTo>
                    <a:pt x="21161" y="16824"/>
                    <a:pt x="21263" y="16714"/>
                    <a:pt x="21266" y="16596"/>
                  </a:cubicBezTo>
                  <a:lnTo>
                    <a:pt x="21569" y="4006"/>
                  </a:lnTo>
                  <a:cubicBezTo>
                    <a:pt x="21572" y="3875"/>
                    <a:pt x="21452" y="3759"/>
                    <a:pt x="21266" y="3705"/>
                  </a:cubicBezTo>
                  <a:lnTo>
                    <a:pt x="8374" y="9"/>
                  </a:lnTo>
                  <a:cubicBezTo>
                    <a:pt x="8323" y="-5"/>
                    <a:pt x="8270" y="-2"/>
                    <a:pt x="8222" y="9"/>
                  </a:cubicBezTo>
                  <a:close/>
                </a:path>
              </a:pathLst>
            </a:custGeom>
            <a:solidFill>
              <a:srgbClr val="DBFBF3"/>
            </a:solidFill>
            <a:ln w="127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sp>
          <p:nvSpPr>
            <p:cNvPr id="109" name="Shape"/>
            <p:cNvSpPr/>
            <p:nvPr/>
          </p:nvSpPr>
          <p:spPr>
            <a:xfrm>
              <a:off x="703457" y="338715"/>
              <a:ext cx="959208" cy="10383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7" h="21543" extrusionOk="0">
                  <a:moveTo>
                    <a:pt x="13195" y="13"/>
                  </a:moveTo>
                  <a:lnTo>
                    <a:pt x="464" y="3512"/>
                  </a:lnTo>
                  <a:cubicBezTo>
                    <a:pt x="314" y="3554"/>
                    <a:pt x="209" y="3680"/>
                    <a:pt x="205" y="3825"/>
                  </a:cubicBezTo>
                  <a:lnTo>
                    <a:pt x="0" y="16464"/>
                  </a:lnTo>
                  <a:cubicBezTo>
                    <a:pt x="-2" y="16602"/>
                    <a:pt x="84" y="16726"/>
                    <a:pt x="223" y="16777"/>
                  </a:cubicBezTo>
                  <a:lnTo>
                    <a:pt x="13052" y="21520"/>
                  </a:lnTo>
                  <a:cubicBezTo>
                    <a:pt x="13199" y="21574"/>
                    <a:pt x="13364" y="21531"/>
                    <a:pt x="13454" y="21413"/>
                  </a:cubicBezTo>
                  <a:lnTo>
                    <a:pt x="21516" y="10882"/>
                  </a:lnTo>
                  <a:cubicBezTo>
                    <a:pt x="21598" y="10774"/>
                    <a:pt x="21598" y="10635"/>
                    <a:pt x="21516" y="10527"/>
                  </a:cubicBezTo>
                  <a:lnTo>
                    <a:pt x="13561" y="136"/>
                  </a:lnTo>
                  <a:cubicBezTo>
                    <a:pt x="13478" y="27"/>
                    <a:pt x="13334" y="-26"/>
                    <a:pt x="13195" y="13"/>
                  </a:cubicBezTo>
                  <a:close/>
                </a:path>
              </a:pathLst>
            </a:custGeom>
            <a:solidFill>
              <a:srgbClr val="D72E5D"/>
            </a:solidFill>
            <a:ln w="127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sp>
          <p:nvSpPr>
            <p:cNvPr id="110" name="Shape"/>
            <p:cNvSpPr/>
            <p:nvPr/>
          </p:nvSpPr>
          <p:spPr>
            <a:xfrm>
              <a:off x="1270152" y="878282"/>
              <a:ext cx="593138" cy="8748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5" h="21558" extrusionOk="0">
                  <a:moveTo>
                    <a:pt x="15470" y="19"/>
                  </a:moveTo>
                  <a:cubicBezTo>
                    <a:pt x="15355" y="46"/>
                    <a:pt x="15242" y="96"/>
                    <a:pt x="15168" y="166"/>
                  </a:cubicBezTo>
                  <a:lnTo>
                    <a:pt x="1933" y="12879"/>
                  </a:lnTo>
                  <a:cubicBezTo>
                    <a:pt x="1803" y="13005"/>
                    <a:pt x="1719" y="13148"/>
                    <a:pt x="1688" y="13300"/>
                  </a:cubicBezTo>
                  <a:lnTo>
                    <a:pt x="2" y="21446"/>
                  </a:lnTo>
                  <a:cubicBezTo>
                    <a:pt x="-17" y="21536"/>
                    <a:pt x="130" y="21593"/>
                    <a:pt x="232" y="21534"/>
                  </a:cubicBezTo>
                  <a:lnTo>
                    <a:pt x="12717" y="14415"/>
                  </a:lnTo>
                  <a:cubicBezTo>
                    <a:pt x="12853" y="14338"/>
                    <a:pt x="12961" y="14241"/>
                    <a:pt x="13034" y="14131"/>
                  </a:cubicBezTo>
                  <a:lnTo>
                    <a:pt x="21525" y="1457"/>
                  </a:lnTo>
                  <a:cubicBezTo>
                    <a:pt x="21583" y="1372"/>
                    <a:pt x="21512" y="1271"/>
                    <a:pt x="21381" y="1242"/>
                  </a:cubicBezTo>
                  <a:lnTo>
                    <a:pt x="15831" y="19"/>
                  </a:lnTo>
                  <a:cubicBezTo>
                    <a:pt x="15708" y="-7"/>
                    <a:pt x="15586" y="-7"/>
                    <a:pt x="15470" y="19"/>
                  </a:cubicBezTo>
                  <a:close/>
                </a:path>
              </a:pathLst>
            </a:custGeom>
            <a:solidFill>
              <a:srgbClr val="FFAE7F"/>
            </a:solidFill>
            <a:ln w="127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sp>
          <p:nvSpPr>
            <p:cNvPr id="111" name="Shape"/>
            <p:cNvSpPr/>
            <p:nvPr/>
          </p:nvSpPr>
          <p:spPr>
            <a:xfrm>
              <a:off x="254045" y="1178664"/>
              <a:ext cx="1025822" cy="5977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0" h="21590" extrusionOk="0">
                  <a:moveTo>
                    <a:pt x="9096" y="2"/>
                  </a:moveTo>
                  <a:cubicBezTo>
                    <a:pt x="8971" y="14"/>
                    <a:pt x="8849" y="84"/>
                    <a:pt x="8737" y="188"/>
                  </a:cubicBezTo>
                  <a:lnTo>
                    <a:pt x="70" y="8216"/>
                  </a:lnTo>
                  <a:cubicBezTo>
                    <a:pt x="-7" y="8288"/>
                    <a:pt x="-23" y="8477"/>
                    <a:pt x="37" y="8588"/>
                  </a:cubicBezTo>
                  <a:lnTo>
                    <a:pt x="6927" y="21246"/>
                  </a:lnTo>
                  <a:cubicBezTo>
                    <a:pt x="7044" y="21462"/>
                    <a:pt x="7205" y="21590"/>
                    <a:pt x="7377" y="21590"/>
                  </a:cubicBezTo>
                  <a:lnTo>
                    <a:pt x="20406" y="21590"/>
                  </a:lnTo>
                  <a:cubicBezTo>
                    <a:pt x="20473" y="21590"/>
                    <a:pt x="20523" y="21504"/>
                    <a:pt x="20531" y="21389"/>
                  </a:cubicBezTo>
                  <a:lnTo>
                    <a:pt x="21557" y="8904"/>
                  </a:lnTo>
                  <a:cubicBezTo>
                    <a:pt x="21577" y="8657"/>
                    <a:pt x="21500" y="8411"/>
                    <a:pt x="21365" y="8316"/>
                  </a:cubicBezTo>
                  <a:lnTo>
                    <a:pt x="9463" y="117"/>
                  </a:lnTo>
                  <a:cubicBezTo>
                    <a:pt x="9344" y="35"/>
                    <a:pt x="9220" y="-10"/>
                    <a:pt x="9096" y="2"/>
                  </a:cubicBezTo>
                  <a:close/>
                </a:path>
              </a:pathLst>
            </a:custGeom>
            <a:solidFill>
              <a:srgbClr val="F5CCD6"/>
            </a:solidFill>
            <a:ln w="127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</p:grp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Title 1"/>
          <p:cNvSpPr txBox="1">
            <a:spLocks noGrp="1"/>
          </p:cNvSpPr>
          <p:nvPr>
            <p:ph type="title" idx="4294967295"/>
          </p:nvPr>
        </p:nvSpPr>
        <p:spPr>
          <a:xfrm>
            <a:off x="2135622" y="3474103"/>
            <a:ext cx="1712973" cy="1447522"/>
          </a:xfrm>
          <a:prstGeom prst="rect">
            <a:avLst/>
          </a:prstGeom>
          <a:noFill/>
          <a:ln w="12700">
            <a:noFill/>
            <a:prstDash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rot="0" spcFirstLastPara="0" vertOverflow="overflow" horzOverflow="overflow" vert="horz" wrap="none" lIns="45719" tIns="45720" rIns="45719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lvl1pPr>
              <a:lnSpc>
                <a:spcPct val="90000"/>
              </a:lnSpc>
              <a:defRPr sz="4000" b="1">
                <a:solidFill>
                  <a:srgbClr val="F15E23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marL="0" marR="0" lvl="0" indent="0" algn="l" defTabSz="914400" rtl="0" eaLnBrk="1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000" b="1" i="0" u="none" strike="noStrike" kern="0" cap="none" spc="0" normalizeH="0" baseline="0" noProof="0" dirty="0">
                <a:ln>
                  <a:noFill/>
                </a:ln>
                <a:solidFill>
                  <a:srgbClr val="F15E23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"/>
              </a:rPr>
              <a:t>Rubric</a:t>
            </a:r>
          </a:p>
        </p:txBody>
      </p:sp>
      <p:sp>
        <p:nvSpPr>
          <p:cNvPr id="173" name="Title 1"/>
          <p:cNvSpPr txBox="1"/>
          <p:nvPr/>
        </p:nvSpPr>
        <p:spPr>
          <a:xfrm>
            <a:off x="2139368" y="1380563"/>
            <a:ext cx="6278685" cy="19859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 anchor="ctr">
            <a:normAutofit/>
          </a:bodyPr>
          <a:lstStyle/>
          <a:p>
            <a:pPr>
              <a:lnSpc>
                <a:spcPct val="90000"/>
              </a:lnSpc>
              <a:defRPr sz="5400" b="1">
                <a:solidFill>
                  <a:srgbClr val="363991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dirty="0"/>
              <a:t>Nets, shapes</a:t>
            </a:r>
            <a:r>
              <a:rPr lang="en-AU" dirty="0"/>
              <a:t> </a:t>
            </a:r>
            <a:r>
              <a:rPr dirty="0"/>
              <a:t>… </a:t>
            </a:r>
          </a:p>
          <a:p>
            <a:pPr>
              <a:lnSpc>
                <a:spcPct val="90000"/>
              </a:lnSpc>
              <a:defRPr sz="5400" b="1">
                <a:solidFill>
                  <a:srgbClr val="363991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dirty="0"/>
              <a:t>and donuts! 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ubtitle 2"/>
          <p:cNvSpPr txBox="1">
            <a:spLocks noGrp="1"/>
          </p:cNvSpPr>
          <p:nvPr>
            <p:ph type="title" idx="4294967295"/>
          </p:nvPr>
        </p:nvSpPr>
        <p:spPr>
          <a:xfrm>
            <a:off x="1569720" y="515410"/>
            <a:ext cx="9052560" cy="646331"/>
          </a:xfrm>
          <a:prstGeom prst="rect">
            <a:avLst/>
          </a:prstGeom>
          <a:noFill/>
          <a:ln w="12700">
            <a:noFill/>
            <a:prstDash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rot="0" spcFirstLastPara="0" vertOverflow="overflow" horzOverflow="overflow" vert="horz" wrap="square" lIns="45719" tIns="45720" rIns="45719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defRPr sz="4000" b="1">
                <a:solidFill>
                  <a:srgbClr val="363991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marL="0" marR="0" lvl="0" indent="0" algn="l" defTabSz="914400" rtl="0" eaLnBrk="1" fontAlgn="auto" latinLnBrk="0" hangingPunc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000" b="1" i="0" u="none" strike="noStrike" kern="0" cap="none" spc="0" normalizeH="0" baseline="0" noProof="0" dirty="0">
                <a:ln>
                  <a:noFill/>
                </a:ln>
                <a:solidFill>
                  <a:srgbClr val="36399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"/>
              </a:rPr>
              <a:t>Project rubric</a:t>
            </a:r>
          </a:p>
        </p:txBody>
      </p:sp>
      <p:graphicFrame>
        <p:nvGraphicFramePr>
          <p:cNvPr id="176" name="Table 1"/>
          <p:cNvGraphicFramePr/>
          <p:nvPr>
            <p:extLst>
              <p:ext uri="{D42A27DB-BD31-4B8C-83A1-F6EECF244321}">
                <p14:modId xmlns:p14="http://schemas.microsoft.com/office/powerpoint/2010/main" val="253646201"/>
              </p:ext>
            </p:extLst>
          </p:nvPr>
        </p:nvGraphicFramePr>
        <p:xfrm>
          <a:off x="1152430" y="1467294"/>
          <a:ext cx="9887136" cy="4932680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24717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17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717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717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8671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300" b="1" dirty="0">
                          <a:solidFill>
                            <a:srgbClr val="1E3866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Criteria</a:t>
                      </a:r>
                    </a:p>
                  </a:txBody>
                  <a:tcPr marL="50800" marR="50800" marT="50800" marB="50800" horzOverflow="overflow">
                    <a:lnL w="4445">
                      <a:solidFill>
                        <a:srgbClr val="000000"/>
                      </a:solidFill>
                      <a:miter lim="400000"/>
                    </a:lnL>
                    <a:lnR w="4445">
                      <a:solidFill>
                        <a:srgbClr val="000000"/>
                      </a:solidFill>
                      <a:miter lim="400000"/>
                    </a:lnR>
                    <a:lnT w="4445">
                      <a:solidFill>
                        <a:srgbClr val="000000"/>
                      </a:solidFill>
                      <a:miter lim="400000"/>
                    </a:lnT>
                    <a:lnB w="4445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300" b="1">
                          <a:solidFill>
                            <a:srgbClr val="1E3866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Beginning</a:t>
                      </a:r>
                    </a:p>
                  </a:txBody>
                  <a:tcPr marL="50800" marR="50800" marT="50800" marB="50800" horzOverflow="overflow">
                    <a:lnL w="4445">
                      <a:solidFill>
                        <a:srgbClr val="000000"/>
                      </a:solidFill>
                      <a:miter lim="400000"/>
                    </a:lnL>
                    <a:lnR w="4445">
                      <a:solidFill>
                        <a:srgbClr val="000000"/>
                      </a:solidFill>
                      <a:miter lim="400000"/>
                    </a:lnR>
                    <a:lnT w="4445">
                      <a:solidFill>
                        <a:srgbClr val="000000"/>
                      </a:solidFill>
                      <a:miter lim="400000"/>
                    </a:lnT>
                    <a:lnB w="4445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300" b="1">
                          <a:solidFill>
                            <a:srgbClr val="1E3866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Achieved</a:t>
                      </a:r>
                    </a:p>
                  </a:txBody>
                  <a:tcPr marL="50800" marR="50800" marT="50800" marB="50800" horzOverflow="overflow">
                    <a:lnL w="4445">
                      <a:solidFill>
                        <a:srgbClr val="000000"/>
                      </a:solidFill>
                      <a:miter lim="400000"/>
                    </a:lnL>
                    <a:lnR w="4445">
                      <a:solidFill>
                        <a:srgbClr val="000000"/>
                      </a:solidFill>
                      <a:miter lim="400000"/>
                    </a:lnR>
                    <a:lnT w="4445">
                      <a:solidFill>
                        <a:srgbClr val="000000"/>
                      </a:solidFill>
                      <a:miter lim="400000"/>
                    </a:lnT>
                    <a:lnB w="4445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300" b="1">
                          <a:solidFill>
                            <a:srgbClr val="1E3866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Exceeded</a:t>
                      </a:r>
                    </a:p>
                  </a:txBody>
                  <a:tcPr marL="50800" marR="50800" marT="50800" marB="50800" horzOverflow="overflow">
                    <a:lnL w="4445">
                      <a:solidFill>
                        <a:srgbClr val="000000"/>
                      </a:solidFill>
                      <a:miter lim="400000"/>
                    </a:lnL>
                    <a:lnR w="4445">
                      <a:solidFill>
                        <a:srgbClr val="000000"/>
                      </a:solidFill>
                      <a:miter lim="400000"/>
                    </a:lnR>
                    <a:lnT w="4445">
                      <a:solidFill>
                        <a:srgbClr val="000000"/>
                      </a:solidFill>
                      <a:miter lim="400000"/>
                    </a:lnT>
                    <a:lnB w="4445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671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200" b="1" i="1" dirty="0">
                          <a:solidFill>
                            <a:srgbClr val="1E3866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Packaging net ease of building </a:t>
                      </a:r>
                    </a:p>
                  </a:txBody>
                  <a:tcPr marL="50800" marR="50800" marT="50800" marB="50800" horzOverflow="overflow">
                    <a:lnL w="4445">
                      <a:solidFill>
                        <a:srgbClr val="000000"/>
                      </a:solidFill>
                      <a:miter lim="400000"/>
                    </a:lnL>
                    <a:lnR w="4445">
                      <a:solidFill>
                        <a:srgbClr val="000000"/>
                      </a:solidFill>
                      <a:miter lim="400000"/>
                    </a:lnR>
                    <a:lnT w="4445">
                      <a:solidFill>
                        <a:srgbClr val="000000"/>
                      </a:solidFill>
                      <a:miter lim="400000"/>
                    </a:lnT>
                    <a:lnB w="4445">
                      <a:solidFill>
                        <a:srgbClr val="000000"/>
                      </a:solidFill>
                      <a:miter lim="400000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200">
                          <a:solidFill>
                            <a:srgbClr val="1E3866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Building instructions give some guidance. </a:t>
                      </a:r>
                    </a:p>
                  </a:txBody>
                  <a:tcPr marL="50800" marR="50800" marT="50800" marB="50800" horzOverflow="overflow">
                    <a:lnL w="4445">
                      <a:solidFill>
                        <a:srgbClr val="000000"/>
                      </a:solidFill>
                      <a:miter lim="400000"/>
                    </a:lnL>
                    <a:lnR w="4445">
                      <a:solidFill>
                        <a:srgbClr val="000000"/>
                      </a:solidFill>
                      <a:miter lim="400000"/>
                    </a:lnR>
                    <a:lnT w="4445">
                      <a:solidFill>
                        <a:srgbClr val="000000"/>
                      </a:solidFill>
                      <a:miter lim="400000"/>
                    </a:lnT>
                    <a:lnB w="4445">
                      <a:solidFill>
                        <a:srgbClr val="000000"/>
                      </a:solidFill>
                      <a:miter lim="400000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200" dirty="0">
                          <a:solidFill>
                            <a:srgbClr val="1E3866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Building instructions </a:t>
                      </a:r>
                      <a:r>
                        <a:rPr lang="en-AU" sz="1200" dirty="0">
                          <a:solidFill>
                            <a:srgbClr val="1E3866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to construct the package </a:t>
                      </a:r>
                      <a:r>
                        <a:rPr sz="1200" dirty="0">
                          <a:solidFill>
                            <a:srgbClr val="1E3866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are clear and easy to follow.</a:t>
                      </a:r>
                    </a:p>
                  </a:txBody>
                  <a:tcPr marL="50800" marR="50800" marT="50800" marB="50800" horzOverflow="overflow">
                    <a:lnL w="4445">
                      <a:solidFill>
                        <a:srgbClr val="000000"/>
                      </a:solidFill>
                      <a:miter lim="400000"/>
                    </a:lnL>
                    <a:lnR w="4445">
                      <a:solidFill>
                        <a:srgbClr val="000000"/>
                      </a:solidFill>
                      <a:miter lim="400000"/>
                    </a:lnR>
                    <a:lnT w="4445">
                      <a:solidFill>
                        <a:srgbClr val="000000"/>
                      </a:solidFill>
                      <a:miter lim="400000"/>
                    </a:lnT>
                    <a:lnB w="4445">
                      <a:solidFill>
                        <a:srgbClr val="000000"/>
                      </a:solidFill>
                      <a:miter lim="400000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200">
                          <a:solidFill>
                            <a:srgbClr val="1E3866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Building instructions are minimal but the package is extremely easy to build. </a:t>
                      </a:r>
                    </a:p>
                  </a:txBody>
                  <a:tcPr marL="50800" marR="50800" marT="50800" marB="50800" horzOverflow="overflow">
                    <a:lnL w="4445">
                      <a:solidFill>
                        <a:srgbClr val="000000"/>
                      </a:solidFill>
                      <a:miter lim="400000"/>
                    </a:lnL>
                    <a:lnR w="4445">
                      <a:solidFill>
                        <a:srgbClr val="000000"/>
                      </a:solidFill>
                      <a:miter lim="400000"/>
                    </a:lnR>
                    <a:lnT w="4445">
                      <a:solidFill>
                        <a:srgbClr val="000000"/>
                      </a:solidFill>
                      <a:miter lim="400000"/>
                    </a:lnT>
                    <a:lnB w="4445">
                      <a:solidFill>
                        <a:srgbClr val="000000"/>
                      </a:solidFill>
                      <a:miter lim="400000"/>
                    </a:lnB>
                    <a:solidFill>
                      <a:srgbClr val="F5F5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671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200" b="1" i="1" dirty="0">
                          <a:solidFill>
                            <a:srgbClr val="1E3866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Packaging innovation</a:t>
                      </a:r>
                    </a:p>
                  </a:txBody>
                  <a:tcPr marL="50800" marR="50800" marT="50800" marB="50800" horzOverflow="overflow">
                    <a:lnL w="4445">
                      <a:solidFill>
                        <a:srgbClr val="000000"/>
                      </a:solidFill>
                      <a:miter lim="400000"/>
                    </a:lnL>
                    <a:lnR w="4445">
                      <a:solidFill>
                        <a:srgbClr val="000000"/>
                      </a:solidFill>
                      <a:miter lim="400000"/>
                    </a:lnR>
                    <a:lnT w="4445">
                      <a:solidFill>
                        <a:srgbClr val="000000"/>
                      </a:solidFill>
                      <a:miter lim="400000"/>
                    </a:lnT>
                    <a:lnB w="4445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200">
                          <a:solidFill>
                            <a:srgbClr val="1E3866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The net is similar to conventional packaging solutions. </a:t>
                      </a:r>
                    </a:p>
                  </a:txBody>
                  <a:tcPr marL="50800" marR="50800" marT="50800" marB="50800" horzOverflow="overflow">
                    <a:lnL w="4445">
                      <a:solidFill>
                        <a:srgbClr val="000000"/>
                      </a:solidFill>
                      <a:miter lim="400000"/>
                    </a:lnL>
                    <a:lnR w="4445">
                      <a:solidFill>
                        <a:srgbClr val="000000"/>
                      </a:solidFill>
                      <a:miter lim="400000"/>
                    </a:lnR>
                    <a:lnT w="4445">
                      <a:solidFill>
                        <a:srgbClr val="000000"/>
                      </a:solidFill>
                      <a:miter lim="400000"/>
                    </a:lnT>
                    <a:lnB w="4445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200">
                          <a:solidFill>
                            <a:srgbClr val="1E3866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The net is creative and includes elements not typically found in conventional packaging. </a:t>
                      </a:r>
                    </a:p>
                  </a:txBody>
                  <a:tcPr marL="50800" marR="50800" marT="50800" marB="50800" horzOverflow="overflow">
                    <a:lnL w="4445">
                      <a:solidFill>
                        <a:srgbClr val="000000"/>
                      </a:solidFill>
                      <a:miter lim="400000"/>
                    </a:lnL>
                    <a:lnR w="4445">
                      <a:solidFill>
                        <a:srgbClr val="000000"/>
                      </a:solidFill>
                      <a:miter lim="400000"/>
                    </a:lnR>
                    <a:lnT w="4445">
                      <a:solidFill>
                        <a:srgbClr val="000000"/>
                      </a:solidFill>
                      <a:miter lim="400000"/>
                    </a:lnT>
                    <a:lnB w="4445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200">
                          <a:solidFill>
                            <a:srgbClr val="1E3866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The net shows innovation in design by pushing the boundaries of conventional packaging. </a:t>
                      </a:r>
                    </a:p>
                  </a:txBody>
                  <a:tcPr marL="50800" marR="50800" marT="50800" marB="50800" horzOverflow="overflow">
                    <a:lnL w="4445">
                      <a:solidFill>
                        <a:srgbClr val="000000"/>
                      </a:solidFill>
                      <a:miter lim="400000"/>
                    </a:lnL>
                    <a:lnR w="4445">
                      <a:solidFill>
                        <a:srgbClr val="000000"/>
                      </a:solidFill>
                      <a:miter lim="400000"/>
                    </a:lnR>
                    <a:lnT w="4445">
                      <a:solidFill>
                        <a:srgbClr val="000000"/>
                      </a:solidFill>
                      <a:miter lim="400000"/>
                    </a:lnT>
                    <a:lnB w="4445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671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200" b="1" i="1" dirty="0">
                          <a:solidFill>
                            <a:srgbClr val="1E3866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Packaging sustainability </a:t>
                      </a:r>
                    </a:p>
                  </a:txBody>
                  <a:tcPr marL="50800" marR="50800" marT="50800" marB="50800" horzOverflow="overflow">
                    <a:lnL w="4445">
                      <a:solidFill>
                        <a:srgbClr val="000000"/>
                      </a:solidFill>
                      <a:miter lim="400000"/>
                    </a:lnL>
                    <a:lnR w="4445">
                      <a:solidFill>
                        <a:srgbClr val="000000"/>
                      </a:solidFill>
                      <a:miter lim="400000"/>
                    </a:lnR>
                    <a:lnT w="4445">
                      <a:solidFill>
                        <a:srgbClr val="000000"/>
                      </a:solidFill>
                      <a:miter lim="400000"/>
                    </a:lnT>
                    <a:lnB w="4445">
                      <a:solidFill>
                        <a:srgbClr val="000000"/>
                      </a:solidFill>
                      <a:miter lim="400000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200">
                          <a:solidFill>
                            <a:srgbClr val="1E3866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The net uses less than 70% of a piece of rectangular card. </a:t>
                      </a:r>
                    </a:p>
                  </a:txBody>
                  <a:tcPr marL="50800" marR="50800" marT="50800" marB="50800" horzOverflow="overflow">
                    <a:lnL w="4445">
                      <a:solidFill>
                        <a:srgbClr val="000000"/>
                      </a:solidFill>
                      <a:miter lim="400000"/>
                    </a:lnL>
                    <a:lnR w="4445">
                      <a:solidFill>
                        <a:srgbClr val="000000"/>
                      </a:solidFill>
                      <a:miter lim="400000"/>
                    </a:lnR>
                    <a:lnT w="4445">
                      <a:solidFill>
                        <a:srgbClr val="000000"/>
                      </a:solidFill>
                      <a:miter lim="400000"/>
                    </a:lnT>
                    <a:lnB w="4445">
                      <a:solidFill>
                        <a:srgbClr val="000000"/>
                      </a:solidFill>
                      <a:miter lim="400000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200">
                          <a:solidFill>
                            <a:srgbClr val="1E3866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The net uses more than 70% of a piece of rectangular card. </a:t>
                      </a:r>
                    </a:p>
                  </a:txBody>
                  <a:tcPr marL="50800" marR="50800" marT="50800" marB="50800" horzOverflow="overflow">
                    <a:lnL w="4445">
                      <a:solidFill>
                        <a:srgbClr val="000000"/>
                      </a:solidFill>
                      <a:miter lim="400000"/>
                    </a:lnL>
                    <a:lnR w="4445">
                      <a:solidFill>
                        <a:srgbClr val="000000"/>
                      </a:solidFill>
                      <a:miter lim="400000"/>
                    </a:lnR>
                    <a:lnT w="4445">
                      <a:solidFill>
                        <a:srgbClr val="000000"/>
                      </a:solidFill>
                      <a:miter lim="400000"/>
                    </a:lnT>
                    <a:lnB w="4445">
                      <a:solidFill>
                        <a:srgbClr val="000000"/>
                      </a:solidFill>
                      <a:miter lim="400000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200" dirty="0">
                          <a:solidFill>
                            <a:srgbClr val="1E3866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The net is cleverly designed to </a:t>
                      </a:r>
                      <a:r>
                        <a:rPr sz="1200" dirty="0" err="1">
                          <a:solidFill>
                            <a:srgbClr val="1E3866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optimise</a:t>
                      </a:r>
                      <a:r>
                        <a:rPr sz="1200" dirty="0">
                          <a:solidFill>
                            <a:srgbClr val="1E3866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 maximum use of a piece of rectangular card. </a:t>
                      </a:r>
                    </a:p>
                  </a:txBody>
                  <a:tcPr marL="50800" marR="50800" marT="50800" marB="50800" horzOverflow="overflow">
                    <a:lnL w="4445">
                      <a:solidFill>
                        <a:srgbClr val="000000"/>
                      </a:solidFill>
                      <a:miter lim="400000"/>
                    </a:lnL>
                    <a:lnR w="4445">
                      <a:solidFill>
                        <a:srgbClr val="000000"/>
                      </a:solidFill>
                      <a:miter lim="400000"/>
                    </a:lnR>
                    <a:lnT w="4445">
                      <a:solidFill>
                        <a:srgbClr val="000000"/>
                      </a:solidFill>
                      <a:miter lim="400000"/>
                    </a:lnT>
                    <a:lnB w="4445">
                      <a:solidFill>
                        <a:srgbClr val="000000"/>
                      </a:solidFill>
                      <a:miter lim="400000"/>
                    </a:lnB>
                    <a:solidFill>
                      <a:srgbClr val="F5F5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671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200" b="1" i="1" dirty="0">
                          <a:solidFill>
                            <a:srgbClr val="1E3866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Packaging aesthetic appeal </a:t>
                      </a:r>
                    </a:p>
                  </a:txBody>
                  <a:tcPr marL="50800" marR="50800" marT="50800" marB="50800" horzOverflow="overflow">
                    <a:lnL w="4445">
                      <a:solidFill>
                        <a:srgbClr val="000000"/>
                      </a:solidFill>
                      <a:miter lim="400000"/>
                    </a:lnL>
                    <a:lnR w="4445">
                      <a:solidFill>
                        <a:srgbClr val="000000"/>
                      </a:solidFill>
                      <a:miter lim="400000"/>
                    </a:lnR>
                    <a:lnT w="4445">
                      <a:solidFill>
                        <a:srgbClr val="000000"/>
                      </a:solidFill>
                      <a:miter lim="400000"/>
                    </a:lnT>
                    <a:lnB w="4445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200">
                          <a:solidFill>
                            <a:srgbClr val="1E3866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The packaging shows some consideration of aesthetic appeal. </a:t>
                      </a:r>
                    </a:p>
                  </a:txBody>
                  <a:tcPr marL="50800" marR="50800" marT="50800" marB="50800" horzOverflow="overflow">
                    <a:lnL w="4445">
                      <a:solidFill>
                        <a:srgbClr val="000000"/>
                      </a:solidFill>
                      <a:miter lim="400000"/>
                    </a:lnL>
                    <a:lnR w="4445">
                      <a:solidFill>
                        <a:srgbClr val="000000"/>
                      </a:solidFill>
                      <a:miter lim="400000"/>
                    </a:lnR>
                    <a:lnT w="4445">
                      <a:solidFill>
                        <a:srgbClr val="000000"/>
                      </a:solidFill>
                      <a:miter lim="400000"/>
                    </a:lnT>
                    <a:lnB w="4445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200" dirty="0">
                          <a:solidFill>
                            <a:srgbClr val="1E3866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The packaging considers how to best showcase the donut and the brand</a:t>
                      </a:r>
                      <a:r>
                        <a:rPr lang="en-AU" sz="1200" dirty="0">
                          <a:solidFill>
                            <a:srgbClr val="1E3866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,</a:t>
                      </a:r>
                      <a:r>
                        <a:rPr sz="1200" dirty="0">
                          <a:solidFill>
                            <a:srgbClr val="1E3866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 and considers aesthetics. </a:t>
                      </a:r>
                    </a:p>
                  </a:txBody>
                  <a:tcPr marL="50800" marR="50800" marT="50800" marB="50800" horzOverflow="overflow">
                    <a:lnL w="4445">
                      <a:solidFill>
                        <a:srgbClr val="000000"/>
                      </a:solidFill>
                      <a:miter lim="400000"/>
                    </a:lnL>
                    <a:lnR w="4445">
                      <a:solidFill>
                        <a:srgbClr val="000000"/>
                      </a:solidFill>
                      <a:miter lim="400000"/>
                    </a:lnR>
                    <a:lnT w="4445">
                      <a:solidFill>
                        <a:srgbClr val="000000"/>
                      </a:solidFill>
                      <a:miter lim="400000"/>
                    </a:lnT>
                    <a:lnB w="4445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200">
                          <a:solidFill>
                            <a:srgbClr val="1E3866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The packaging aesthetics are cohesive and the creative design captures attention effectively. </a:t>
                      </a:r>
                    </a:p>
                  </a:txBody>
                  <a:tcPr marL="50800" marR="50800" marT="50800" marB="50800" horzOverflow="overflow">
                    <a:lnL w="4445">
                      <a:solidFill>
                        <a:srgbClr val="000000"/>
                      </a:solidFill>
                      <a:miter lim="400000"/>
                    </a:lnL>
                    <a:lnR w="4445">
                      <a:solidFill>
                        <a:srgbClr val="000000"/>
                      </a:solidFill>
                      <a:miter lim="400000"/>
                    </a:lnR>
                    <a:lnT w="4445">
                      <a:solidFill>
                        <a:srgbClr val="000000"/>
                      </a:solidFill>
                      <a:miter lim="400000"/>
                    </a:lnT>
                    <a:lnB w="4445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671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200" b="1" i="1" dirty="0">
                          <a:solidFill>
                            <a:srgbClr val="1E3866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Packaging functionality</a:t>
                      </a:r>
                    </a:p>
                  </a:txBody>
                  <a:tcPr marL="50800" marR="50800" marT="50800" marB="50800" horzOverflow="overflow">
                    <a:lnL w="4445">
                      <a:solidFill>
                        <a:srgbClr val="000000"/>
                      </a:solidFill>
                      <a:miter lim="400000"/>
                    </a:lnL>
                    <a:lnR w="4445">
                      <a:solidFill>
                        <a:srgbClr val="000000"/>
                      </a:solidFill>
                      <a:miter lim="400000"/>
                    </a:lnR>
                    <a:lnT w="4445">
                      <a:solidFill>
                        <a:srgbClr val="000000"/>
                      </a:solidFill>
                      <a:miter lim="400000"/>
                    </a:lnT>
                    <a:lnB w="4445">
                      <a:solidFill>
                        <a:srgbClr val="000000"/>
                      </a:solidFill>
                      <a:miter lim="400000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200">
                          <a:solidFill>
                            <a:srgbClr val="1E3866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The packaging contains the donut. </a:t>
                      </a:r>
                    </a:p>
                  </a:txBody>
                  <a:tcPr marL="50800" marR="50800" marT="50800" marB="50800" horzOverflow="overflow">
                    <a:lnL w="4445">
                      <a:solidFill>
                        <a:srgbClr val="000000"/>
                      </a:solidFill>
                      <a:miter lim="400000"/>
                    </a:lnL>
                    <a:lnR w="4445">
                      <a:solidFill>
                        <a:srgbClr val="000000"/>
                      </a:solidFill>
                      <a:miter lim="400000"/>
                    </a:lnR>
                    <a:lnT w="4445">
                      <a:solidFill>
                        <a:srgbClr val="000000"/>
                      </a:solidFill>
                      <a:miter lim="400000"/>
                    </a:lnT>
                    <a:lnB w="4445">
                      <a:solidFill>
                        <a:srgbClr val="000000"/>
                      </a:solidFill>
                      <a:miter lim="400000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200">
                          <a:solidFill>
                            <a:srgbClr val="1E3866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The packaging is strong, the donut is visible, and the donut can be transported with minimal damage. </a:t>
                      </a:r>
                    </a:p>
                  </a:txBody>
                  <a:tcPr marL="50800" marR="50800" marT="50800" marB="50800" horzOverflow="overflow">
                    <a:lnL w="4445">
                      <a:solidFill>
                        <a:srgbClr val="000000"/>
                      </a:solidFill>
                      <a:miter lim="400000"/>
                    </a:lnL>
                    <a:lnR w="4445">
                      <a:solidFill>
                        <a:srgbClr val="000000"/>
                      </a:solidFill>
                      <a:miter lim="400000"/>
                    </a:lnR>
                    <a:lnT w="4445">
                      <a:solidFill>
                        <a:srgbClr val="000000"/>
                      </a:solidFill>
                      <a:miter lim="400000"/>
                    </a:lnT>
                    <a:lnB w="4445">
                      <a:solidFill>
                        <a:srgbClr val="000000"/>
                      </a:solidFill>
                      <a:miter lim="400000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200">
                          <a:solidFill>
                            <a:srgbClr val="1E3866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The packaging is strong, the donut is visible and can be transported with minimal damage, and there is a surprising feature that adds new functionality. </a:t>
                      </a:r>
                    </a:p>
                  </a:txBody>
                  <a:tcPr marL="50800" marR="50800" marT="50800" marB="50800" horzOverflow="overflow">
                    <a:lnL w="4445">
                      <a:solidFill>
                        <a:srgbClr val="000000"/>
                      </a:solidFill>
                      <a:miter lim="400000"/>
                    </a:lnL>
                    <a:lnR w="4445">
                      <a:solidFill>
                        <a:srgbClr val="000000"/>
                      </a:solidFill>
                      <a:miter lim="400000"/>
                    </a:lnR>
                    <a:lnT w="4445">
                      <a:solidFill>
                        <a:srgbClr val="000000"/>
                      </a:solidFill>
                      <a:miter lim="400000"/>
                    </a:lnT>
                    <a:lnB w="4445">
                      <a:solidFill>
                        <a:srgbClr val="000000"/>
                      </a:solidFill>
                      <a:miter lim="400000"/>
                    </a:lnB>
                    <a:solidFill>
                      <a:srgbClr val="F5F5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671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200" b="1" i="1" dirty="0">
                          <a:solidFill>
                            <a:srgbClr val="1E3866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Design </a:t>
                      </a:r>
                      <a:r>
                        <a:rPr lang="en-AU" sz="1200" b="1" i="1" dirty="0">
                          <a:solidFill>
                            <a:srgbClr val="1E3866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j</a:t>
                      </a:r>
                      <a:r>
                        <a:rPr sz="1200" b="1" i="1" dirty="0" err="1">
                          <a:solidFill>
                            <a:srgbClr val="1E3866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ournal</a:t>
                      </a:r>
                      <a:r>
                        <a:rPr sz="1200" b="1" i="1" dirty="0">
                          <a:solidFill>
                            <a:srgbClr val="1E3866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 evidence of brainstorming and iteration </a:t>
                      </a:r>
                    </a:p>
                  </a:txBody>
                  <a:tcPr marL="50800" marR="50800" marT="50800" marB="50800" horzOverflow="overflow">
                    <a:lnL w="4445">
                      <a:solidFill>
                        <a:srgbClr val="000000"/>
                      </a:solidFill>
                      <a:miter lim="400000"/>
                    </a:lnL>
                    <a:lnR w="4445">
                      <a:solidFill>
                        <a:srgbClr val="000000"/>
                      </a:solidFill>
                      <a:miter lim="400000"/>
                    </a:lnR>
                    <a:lnT w="4445">
                      <a:solidFill>
                        <a:srgbClr val="000000"/>
                      </a:solidFill>
                      <a:miter lim="400000"/>
                    </a:lnT>
                    <a:lnB w="4445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200">
                          <a:solidFill>
                            <a:srgbClr val="1E3866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The journal shows some evidence of brainstorming and iteration. </a:t>
                      </a:r>
                    </a:p>
                  </a:txBody>
                  <a:tcPr marL="50800" marR="50800" marT="50800" marB="50800" horzOverflow="overflow">
                    <a:lnL w="4445">
                      <a:solidFill>
                        <a:srgbClr val="000000"/>
                      </a:solidFill>
                      <a:miter lim="400000"/>
                    </a:lnL>
                    <a:lnR w="4445">
                      <a:solidFill>
                        <a:srgbClr val="000000"/>
                      </a:solidFill>
                      <a:miter lim="400000"/>
                    </a:lnR>
                    <a:lnT w="4445">
                      <a:solidFill>
                        <a:srgbClr val="000000"/>
                      </a:solidFill>
                      <a:miter lim="400000"/>
                    </a:lnT>
                    <a:lnB w="4445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200" dirty="0">
                          <a:solidFill>
                            <a:srgbClr val="1E3866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The journal shows evidence of brainstorming and documents the design evolution across at least </a:t>
                      </a:r>
                      <a:r>
                        <a:rPr lang="en-AU" sz="1200" dirty="0">
                          <a:solidFill>
                            <a:srgbClr val="1E3866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two </a:t>
                      </a:r>
                      <a:r>
                        <a:rPr sz="1200" dirty="0">
                          <a:solidFill>
                            <a:srgbClr val="1E3866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iterations. </a:t>
                      </a:r>
                    </a:p>
                  </a:txBody>
                  <a:tcPr marL="50800" marR="50800" marT="50800" marB="50800" horzOverflow="overflow">
                    <a:lnL w="4445">
                      <a:solidFill>
                        <a:srgbClr val="000000"/>
                      </a:solidFill>
                      <a:miter lim="400000"/>
                    </a:lnL>
                    <a:lnR w="4445">
                      <a:solidFill>
                        <a:srgbClr val="000000"/>
                      </a:solidFill>
                      <a:miter lim="400000"/>
                    </a:lnR>
                    <a:lnT w="4445">
                      <a:solidFill>
                        <a:srgbClr val="000000"/>
                      </a:solidFill>
                      <a:miter lim="400000"/>
                    </a:lnT>
                    <a:lnB w="4445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200" dirty="0">
                          <a:solidFill>
                            <a:srgbClr val="1E3866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The journal shows evidence of diverse brainstorming and problem-solving, and carefully documents the design evolution across at least </a:t>
                      </a:r>
                      <a:r>
                        <a:rPr lang="en-AU" sz="1200" dirty="0">
                          <a:solidFill>
                            <a:srgbClr val="1E3866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two </a:t>
                      </a:r>
                      <a:r>
                        <a:rPr sz="1200" dirty="0">
                          <a:solidFill>
                            <a:srgbClr val="1E3866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iterations. </a:t>
                      </a:r>
                    </a:p>
                  </a:txBody>
                  <a:tcPr marL="50800" marR="50800" marT="50800" marB="50800" horzOverflow="overflow">
                    <a:lnL w="4445">
                      <a:solidFill>
                        <a:srgbClr val="000000"/>
                      </a:solidFill>
                      <a:miter lim="400000"/>
                    </a:lnL>
                    <a:lnR w="4445">
                      <a:solidFill>
                        <a:srgbClr val="000000"/>
                      </a:solidFill>
                      <a:miter lim="400000"/>
                    </a:lnR>
                    <a:lnT w="4445">
                      <a:solidFill>
                        <a:srgbClr val="000000"/>
                      </a:solidFill>
                      <a:miter lim="400000"/>
                    </a:lnT>
                    <a:lnB w="4445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itle 1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2139368" y="1380563"/>
            <a:ext cx="6278685" cy="19859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 anchor="ctr">
            <a:normAutofit/>
          </a:bodyPr>
          <a:lstStyle/>
          <a:p>
            <a:pPr>
              <a:lnSpc>
                <a:spcPct val="90000"/>
              </a:lnSpc>
              <a:defRPr sz="5400" b="1">
                <a:solidFill>
                  <a:srgbClr val="363991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dirty="0"/>
              <a:t>Nets, shapes</a:t>
            </a:r>
            <a:r>
              <a:rPr lang="en-AU" dirty="0"/>
              <a:t> </a:t>
            </a:r>
            <a:r>
              <a:rPr dirty="0"/>
              <a:t>… </a:t>
            </a:r>
          </a:p>
          <a:p>
            <a:pPr>
              <a:lnSpc>
                <a:spcPct val="90000"/>
              </a:lnSpc>
              <a:defRPr sz="5400" b="1">
                <a:solidFill>
                  <a:srgbClr val="363991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dirty="0"/>
              <a:t>and donuts! </a:t>
            </a:r>
          </a:p>
        </p:txBody>
      </p:sp>
      <p:sp>
        <p:nvSpPr>
          <p:cNvPr id="115" name="Title 1"/>
          <p:cNvSpPr txBox="1">
            <a:spLocks noGrp="1"/>
          </p:cNvSpPr>
          <p:nvPr>
            <p:ph type="title" idx="4294967295"/>
          </p:nvPr>
        </p:nvSpPr>
        <p:spPr>
          <a:xfrm>
            <a:off x="2186715" y="3474103"/>
            <a:ext cx="3801528" cy="1447522"/>
          </a:xfrm>
          <a:prstGeom prst="rect">
            <a:avLst/>
          </a:prstGeom>
          <a:noFill/>
          <a:ln w="12700">
            <a:noFill/>
            <a:prstDash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rot="0" spcFirstLastPara="0" vertOverflow="overflow" horzOverflow="overflow" vert="horz" wrap="none" lIns="45719" tIns="45720" rIns="45719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lvl1pPr>
              <a:lnSpc>
                <a:spcPct val="90000"/>
              </a:lnSpc>
              <a:defRPr sz="4000" b="1">
                <a:solidFill>
                  <a:srgbClr val="F15E23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marL="0" marR="0" lvl="0" indent="0" algn="l" defTabSz="914400" rtl="0" eaLnBrk="1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000" b="1" i="0" u="none" strike="noStrike" kern="0" cap="none" spc="0" normalizeH="0" baseline="0" noProof="0" dirty="0">
                <a:ln>
                  <a:noFill/>
                </a:ln>
                <a:solidFill>
                  <a:srgbClr val="F15E23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"/>
              </a:rPr>
              <a:t>Learning hook 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ubtitle 2"/>
          <p:cNvSpPr txBox="1">
            <a:spLocks noGrp="1"/>
          </p:cNvSpPr>
          <p:nvPr>
            <p:ph type="title" idx="4294967295"/>
          </p:nvPr>
        </p:nvSpPr>
        <p:spPr>
          <a:xfrm>
            <a:off x="1644879" y="358884"/>
            <a:ext cx="9052560" cy="701041"/>
          </a:xfrm>
          <a:prstGeom prst="rect">
            <a:avLst/>
          </a:prstGeom>
          <a:noFill/>
          <a:ln w="12700">
            <a:noFill/>
            <a:prstDash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rot="0" spcFirstLastPara="0" vertOverflow="overflow" horzOverflow="overflow" vert="horz" wrap="square" lIns="45719" tIns="45720" rIns="45719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defRPr sz="4000" b="1">
                <a:solidFill>
                  <a:srgbClr val="363991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marL="0" marR="0" lvl="0" indent="0" algn="l" defTabSz="914400" rtl="0" eaLnBrk="1" fontAlgn="auto" latinLnBrk="0" hangingPunc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000" b="1" i="0" u="none" strike="noStrike" kern="0" cap="none" spc="0" normalizeH="0" baseline="0" noProof="0" dirty="0">
                <a:ln>
                  <a:noFill/>
                </a:ln>
                <a:solidFill>
                  <a:srgbClr val="36399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"/>
              </a:rPr>
              <a:t>Investigating cardboard packaging</a:t>
            </a:r>
          </a:p>
        </p:txBody>
      </p:sp>
      <p:sp>
        <p:nvSpPr>
          <p:cNvPr id="118" name="Shape" descr="Diagram of box net"/>
          <p:cNvSpPr/>
          <p:nvPr/>
        </p:nvSpPr>
        <p:spPr>
          <a:xfrm rot="16200000">
            <a:off x="1345501" y="2267119"/>
            <a:ext cx="2190882" cy="7824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399" y="0"/>
                </a:moveTo>
                <a:cubicBezTo>
                  <a:pt x="4374" y="0"/>
                  <a:pt x="4349" y="9"/>
                  <a:pt x="4326" y="25"/>
                </a:cubicBezTo>
                <a:cubicBezTo>
                  <a:pt x="4302" y="42"/>
                  <a:pt x="4281" y="65"/>
                  <a:pt x="4263" y="96"/>
                </a:cubicBezTo>
                <a:lnTo>
                  <a:pt x="285" y="6722"/>
                </a:lnTo>
                <a:cubicBezTo>
                  <a:pt x="272" y="6743"/>
                  <a:pt x="271" y="6773"/>
                  <a:pt x="277" y="6797"/>
                </a:cubicBezTo>
                <a:cubicBezTo>
                  <a:pt x="283" y="6821"/>
                  <a:pt x="297" y="6840"/>
                  <a:pt x="316" y="6840"/>
                </a:cubicBezTo>
                <a:lnTo>
                  <a:pt x="17106" y="6840"/>
                </a:lnTo>
                <a:cubicBezTo>
                  <a:pt x="17133" y="6840"/>
                  <a:pt x="17159" y="6831"/>
                  <a:pt x="17184" y="6815"/>
                </a:cubicBezTo>
                <a:cubicBezTo>
                  <a:pt x="17208" y="6798"/>
                  <a:pt x="17231" y="6774"/>
                  <a:pt x="17250" y="6742"/>
                </a:cubicBezTo>
                <a:lnTo>
                  <a:pt x="21220" y="124"/>
                </a:lnTo>
                <a:cubicBezTo>
                  <a:pt x="21234" y="101"/>
                  <a:pt x="21236" y="70"/>
                  <a:pt x="21230" y="45"/>
                </a:cubicBezTo>
                <a:cubicBezTo>
                  <a:pt x="21224" y="20"/>
                  <a:pt x="21209" y="0"/>
                  <a:pt x="21190" y="0"/>
                </a:cubicBezTo>
                <a:lnTo>
                  <a:pt x="4399" y="0"/>
                </a:lnTo>
                <a:close/>
                <a:moveTo>
                  <a:pt x="21573" y="616"/>
                </a:moveTo>
                <a:cubicBezTo>
                  <a:pt x="21558" y="605"/>
                  <a:pt x="21540" y="610"/>
                  <a:pt x="21526" y="633"/>
                </a:cubicBezTo>
                <a:lnTo>
                  <a:pt x="17555" y="7251"/>
                </a:lnTo>
                <a:cubicBezTo>
                  <a:pt x="17536" y="7283"/>
                  <a:pt x="17521" y="7320"/>
                  <a:pt x="17511" y="7360"/>
                </a:cubicBezTo>
                <a:cubicBezTo>
                  <a:pt x="17501" y="7400"/>
                  <a:pt x="17496" y="7444"/>
                  <a:pt x="17496" y="7490"/>
                </a:cubicBezTo>
                <a:lnTo>
                  <a:pt x="17496" y="21052"/>
                </a:lnTo>
                <a:cubicBezTo>
                  <a:pt x="17496" y="21087"/>
                  <a:pt x="17508" y="21113"/>
                  <a:pt x="17525" y="21125"/>
                </a:cubicBezTo>
                <a:cubicBezTo>
                  <a:pt x="17541" y="21136"/>
                  <a:pt x="17560" y="21133"/>
                  <a:pt x="17575" y="21108"/>
                </a:cubicBezTo>
                <a:lnTo>
                  <a:pt x="21543" y="14496"/>
                </a:lnTo>
                <a:cubicBezTo>
                  <a:pt x="21561" y="14465"/>
                  <a:pt x="21575" y="14429"/>
                  <a:pt x="21585" y="14390"/>
                </a:cubicBezTo>
                <a:cubicBezTo>
                  <a:pt x="21595" y="14351"/>
                  <a:pt x="21600" y="14308"/>
                  <a:pt x="21600" y="14265"/>
                </a:cubicBezTo>
                <a:lnTo>
                  <a:pt x="21600" y="683"/>
                </a:lnTo>
                <a:cubicBezTo>
                  <a:pt x="21600" y="651"/>
                  <a:pt x="21588" y="626"/>
                  <a:pt x="21573" y="616"/>
                </a:cubicBezTo>
                <a:close/>
                <a:moveTo>
                  <a:pt x="78" y="7560"/>
                </a:moveTo>
                <a:cubicBezTo>
                  <a:pt x="56" y="7560"/>
                  <a:pt x="37" y="7574"/>
                  <a:pt x="23" y="7598"/>
                </a:cubicBezTo>
                <a:cubicBezTo>
                  <a:pt x="9" y="7621"/>
                  <a:pt x="0" y="7653"/>
                  <a:pt x="0" y="7689"/>
                </a:cubicBezTo>
                <a:lnTo>
                  <a:pt x="0" y="21471"/>
                </a:lnTo>
                <a:cubicBezTo>
                  <a:pt x="0" y="21507"/>
                  <a:pt x="9" y="21539"/>
                  <a:pt x="23" y="21562"/>
                </a:cubicBezTo>
                <a:cubicBezTo>
                  <a:pt x="37" y="21586"/>
                  <a:pt x="56" y="21600"/>
                  <a:pt x="78" y="21600"/>
                </a:cubicBezTo>
                <a:lnTo>
                  <a:pt x="16986" y="21600"/>
                </a:lnTo>
                <a:cubicBezTo>
                  <a:pt x="17008" y="21600"/>
                  <a:pt x="17027" y="21586"/>
                  <a:pt x="17041" y="21562"/>
                </a:cubicBezTo>
                <a:cubicBezTo>
                  <a:pt x="17055" y="21539"/>
                  <a:pt x="17064" y="21507"/>
                  <a:pt x="17064" y="21471"/>
                </a:cubicBezTo>
                <a:lnTo>
                  <a:pt x="17064" y="7689"/>
                </a:lnTo>
                <a:cubicBezTo>
                  <a:pt x="17064" y="7653"/>
                  <a:pt x="17055" y="7621"/>
                  <a:pt x="17041" y="7598"/>
                </a:cubicBezTo>
                <a:cubicBezTo>
                  <a:pt x="17027" y="7574"/>
                  <a:pt x="17008" y="7560"/>
                  <a:pt x="16986" y="7560"/>
                </a:cubicBezTo>
                <a:lnTo>
                  <a:pt x="78" y="7560"/>
                </a:lnTo>
                <a:close/>
              </a:path>
            </a:pathLst>
          </a:custGeom>
          <a:solidFill>
            <a:srgbClr val="36378C"/>
          </a:solidFill>
          <a:ln w="12700">
            <a:solidFill>
              <a:srgbClr val="36378C"/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119" name="Shape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6200000">
            <a:off x="3668399" y="1926089"/>
            <a:ext cx="2307670" cy="14645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399" y="0"/>
                </a:moveTo>
                <a:cubicBezTo>
                  <a:pt x="4374" y="0"/>
                  <a:pt x="4349" y="9"/>
                  <a:pt x="4326" y="25"/>
                </a:cubicBezTo>
                <a:cubicBezTo>
                  <a:pt x="4302" y="42"/>
                  <a:pt x="4281" y="65"/>
                  <a:pt x="4263" y="96"/>
                </a:cubicBezTo>
                <a:lnTo>
                  <a:pt x="285" y="6722"/>
                </a:lnTo>
                <a:cubicBezTo>
                  <a:pt x="272" y="6743"/>
                  <a:pt x="271" y="6773"/>
                  <a:pt x="277" y="6797"/>
                </a:cubicBezTo>
                <a:cubicBezTo>
                  <a:pt x="283" y="6821"/>
                  <a:pt x="297" y="6840"/>
                  <a:pt x="316" y="6840"/>
                </a:cubicBezTo>
                <a:lnTo>
                  <a:pt x="17106" y="6840"/>
                </a:lnTo>
                <a:cubicBezTo>
                  <a:pt x="17133" y="6840"/>
                  <a:pt x="17159" y="6831"/>
                  <a:pt x="17184" y="6815"/>
                </a:cubicBezTo>
                <a:cubicBezTo>
                  <a:pt x="17208" y="6798"/>
                  <a:pt x="17231" y="6774"/>
                  <a:pt x="17250" y="6742"/>
                </a:cubicBezTo>
                <a:lnTo>
                  <a:pt x="21220" y="124"/>
                </a:lnTo>
                <a:cubicBezTo>
                  <a:pt x="21234" y="101"/>
                  <a:pt x="21236" y="70"/>
                  <a:pt x="21230" y="45"/>
                </a:cubicBezTo>
                <a:cubicBezTo>
                  <a:pt x="21224" y="20"/>
                  <a:pt x="21209" y="0"/>
                  <a:pt x="21190" y="0"/>
                </a:cubicBezTo>
                <a:lnTo>
                  <a:pt x="4399" y="0"/>
                </a:lnTo>
                <a:close/>
                <a:moveTo>
                  <a:pt x="21573" y="616"/>
                </a:moveTo>
                <a:cubicBezTo>
                  <a:pt x="21558" y="605"/>
                  <a:pt x="21540" y="610"/>
                  <a:pt x="21526" y="633"/>
                </a:cubicBezTo>
                <a:lnTo>
                  <a:pt x="17555" y="7251"/>
                </a:lnTo>
                <a:cubicBezTo>
                  <a:pt x="17536" y="7283"/>
                  <a:pt x="17521" y="7320"/>
                  <a:pt x="17511" y="7360"/>
                </a:cubicBezTo>
                <a:cubicBezTo>
                  <a:pt x="17501" y="7400"/>
                  <a:pt x="17496" y="7444"/>
                  <a:pt x="17496" y="7490"/>
                </a:cubicBezTo>
                <a:lnTo>
                  <a:pt x="17496" y="21052"/>
                </a:lnTo>
                <a:cubicBezTo>
                  <a:pt x="17496" y="21087"/>
                  <a:pt x="17508" y="21113"/>
                  <a:pt x="17525" y="21125"/>
                </a:cubicBezTo>
                <a:cubicBezTo>
                  <a:pt x="17541" y="21136"/>
                  <a:pt x="17560" y="21133"/>
                  <a:pt x="17575" y="21108"/>
                </a:cubicBezTo>
                <a:lnTo>
                  <a:pt x="21543" y="14496"/>
                </a:lnTo>
                <a:cubicBezTo>
                  <a:pt x="21561" y="14465"/>
                  <a:pt x="21575" y="14429"/>
                  <a:pt x="21585" y="14390"/>
                </a:cubicBezTo>
                <a:cubicBezTo>
                  <a:pt x="21595" y="14351"/>
                  <a:pt x="21600" y="14308"/>
                  <a:pt x="21600" y="14265"/>
                </a:cubicBezTo>
                <a:lnTo>
                  <a:pt x="21600" y="683"/>
                </a:lnTo>
                <a:cubicBezTo>
                  <a:pt x="21600" y="651"/>
                  <a:pt x="21588" y="626"/>
                  <a:pt x="21573" y="616"/>
                </a:cubicBezTo>
                <a:close/>
                <a:moveTo>
                  <a:pt x="78" y="7560"/>
                </a:moveTo>
                <a:cubicBezTo>
                  <a:pt x="56" y="7560"/>
                  <a:pt x="37" y="7574"/>
                  <a:pt x="23" y="7598"/>
                </a:cubicBezTo>
                <a:cubicBezTo>
                  <a:pt x="9" y="7621"/>
                  <a:pt x="0" y="7653"/>
                  <a:pt x="0" y="7689"/>
                </a:cubicBezTo>
                <a:lnTo>
                  <a:pt x="0" y="21471"/>
                </a:lnTo>
                <a:cubicBezTo>
                  <a:pt x="0" y="21507"/>
                  <a:pt x="9" y="21539"/>
                  <a:pt x="23" y="21562"/>
                </a:cubicBezTo>
                <a:cubicBezTo>
                  <a:pt x="37" y="21586"/>
                  <a:pt x="56" y="21600"/>
                  <a:pt x="78" y="21600"/>
                </a:cubicBezTo>
                <a:lnTo>
                  <a:pt x="16986" y="21600"/>
                </a:lnTo>
                <a:cubicBezTo>
                  <a:pt x="17008" y="21600"/>
                  <a:pt x="17027" y="21586"/>
                  <a:pt x="17041" y="21562"/>
                </a:cubicBezTo>
                <a:cubicBezTo>
                  <a:pt x="17055" y="21539"/>
                  <a:pt x="17064" y="21507"/>
                  <a:pt x="17064" y="21471"/>
                </a:cubicBezTo>
                <a:lnTo>
                  <a:pt x="17064" y="7689"/>
                </a:lnTo>
                <a:cubicBezTo>
                  <a:pt x="17064" y="7653"/>
                  <a:pt x="17055" y="7621"/>
                  <a:pt x="17041" y="7598"/>
                </a:cubicBezTo>
                <a:cubicBezTo>
                  <a:pt x="17027" y="7574"/>
                  <a:pt x="17008" y="7560"/>
                  <a:pt x="16986" y="7560"/>
                </a:cubicBezTo>
                <a:lnTo>
                  <a:pt x="78" y="7560"/>
                </a:lnTo>
                <a:close/>
              </a:path>
            </a:pathLst>
          </a:custGeom>
          <a:solidFill>
            <a:srgbClr val="D72E5D"/>
          </a:solidFill>
          <a:ln w="12700">
            <a:solidFill>
              <a:schemeClr val="accent1"/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120" name="Shape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6200000">
            <a:off x="2839330" y="2973284"/>
            <a:ext cx="1365948" cy="91143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399" y="0"/>
                </a:moveTo>
                <a:cubicBezTo>
                  <a:pt x="4374" y="0"/>
                  <a:pt x="4349" y="9"/>
                  <a:pt x="4326" y="25"/>
                </a:cubicBezTo>
                <a:cubicBezTo>
                  <a:pt x="4302" y="42"/>
                  <a:pt x="4281" y="65"/>
                  <a:pt x="4263" y="96"/>
                </a:cubicBezTo>
                <a:lnTo>
                  <a:pt x="285" y="6722"/>
                </a:lnTo>
                <a:cubicBezTo>
                  <a:pt x="272" y="6743"/>
                  <a:pt x="271" y="6773"/>
                  <a:pt x="277" y="6797"/>
                </a:cubicBezTo>
                <a:cubicBezTo>
                  <a:pt x="283" y="6821"/>
                  <a:pt x="297" y="6840"/>
                  <a:pt x="316" y="6840"/>
                </a:cubicBezTo>
                <a:lnTo>
                  <a:pt x="17106" y="6840"/>
                </a:lnTo>
                <a:cubicBezTo>
                  <a:pt x="17133" y="6840"/>
                  <a:pt x="17159" y="6831"/>
                  <a:pt x="17184" y="6815"/>
                </a:cubicBezTo>
                <a:cubicBezTo>
                  <a:pt x="17208" y="6798"/>
                  <a:pt x="17231" y="6774"/>
                  <a:pt x="17250" y="6742"/>
                </a:cubicBezTo>
                <a:lnTo>
                  <a:pt x="21220" y="124"/>
                </a:lnTo>
                <a:cubicBezTo>
                  <a:pt x="21234" y="101"/>
                  <a:pt x="21236" y="70"/>
                  <a:pt x="21230" y="45"/>
                </a:cubicBezTo>
                <a:cubicBezTo>
                  <a:pt x="21224" y="20"/>
                  <a:pt x="21209" y="0"/>
                  <a:pt x="21190" y="0"/>
                </a:cubicBezTo>
                <a:lnTo>
                  <a:pt x="4399" y="0"/>
                </a:lnTo>
                <a:close/>
                <a:moveTo>
                  <a:pt x="21573" y="616"/>
                </a:moveTo>
                <a:cubicBezTo>
                  <a:pt x="21558" y="605"/>
                  <a:pt x="21540" y="610"/>
                  <a:pt x="21526" y="633"/>
                </a:cubicBezTo>
                <a:lnTo>
                  <a:pt x="17555" y="7251"/>
                </a:lnTo>
                <a:cubicBezTo>
                  <a:pt x="17536" y="7283"/>
                  <a:pt x="17521" y="7320"/>
                  <a:pt x="17511" y="7360"/>
                </a:cubicBezTo>
                <a:cubicBezTo>
                  <a:pt x="17501" y="7400"/>
                  <a:pt x="17496" y="7444"/>
                  <a:pt x="17496" y="7490"/>
                </a:cubicBezTo>
                <a:lnTo>
                  <a:pt x="17496" y="21052"/>
                </a:lnTo>
                <a:cubicBezTo>
                  <a:pt x="17496" y="21087"/>
                  <a:pt x="17508" y="21113"/>
                  <a:pt x="17525" y="21125"/>
                </a:cubicBezTo>
                <a:cubicBezTo>
                  <a:pt x="17541" y="21136"/>
                  <a:pt x="17560" y="21133"/>
                  <a:pt x="17575" y="21108"/>
                </a:cubicBezTo>
                <a:lnTo>
                  <a:pt x="21543" y="14496"/>
                </a:lnTo>
                <a:cubicBezTo>
                  <a:pt x="21561" y="14465"/>
                  <a:pt x="21575" y="14429"/>
                  <a:pt x="21585" y="14390"/>
                </a:cubicBezTo>
                <a:cubicBezTo>
                  <a:pt x="21595" y="14351"/>
                  <a:pt x="21600" y="14308"/>
                  <a:pt x="21600" y="14265"/>
                </a:cubicBezTo>
                <a:lnTo>
                  <a:pt x="21600" y="683"/>
                </a:lnTo>
                <a:cubicBezTo>
                  <a:pt x="21600" y="651"/>
                  <a:pt x="21588" y="626"/>
                  <a:pt x="21573" y="616"/>
                </a:cubicBezTo>
                <a:close/>
                <a:moveTo>
                  <a:pt x="78" y="7560"/>
                </a:moveTo>
                <a:cubicBezTo>
                  <a:pt x="56" y="7560"/>
                  <a:pt x="37" y="7574"/>
                  <a:pt x="23" y="7598"/>
                </a:cubicBezTo>
                <a:cubicBezTo>
                  <a:pt x="9" y="7621"/>
                  <a:pt x="0" y="7653"/>
                  <a:pt x="0" y="7689"/>
                </a:cubicBezTo>
                <a:lnTo>
                  <a:pt x="0" y="21471"/>
                </a:lnTo>
                <a:cubicBezTo>
                  <a:pt x="0" y="21507"/>
                  <a:pt x="9" y="21539"/>
                  <a:pt x="23" y="21562"/>
                </a:cubicBezTo>
                <a:cubicBezTo>
                  <a:pt x="37" y="21586"/>
                  <a:pt x="56" y="21600"/>
                  <a:pt x="78" y="21600"/>
                </a:cubicBezTo>
                <a:lnTo>
                  <a:pt x="16986" y="21600"/>
                </a:lnTo>
                <a:cubicBezTo>
                  <a:pt x="17008" y="21600"/>
                  <a:pt x="17027" y="21586"/>
                  <a:pt x="17041" y="21562"/>
                </a:cubicBezTo>
                <a:cubicBezTo>
                  <a:pt x="17055" y="21539"/>
                  <a:pt x="17064" y="21507"/>
                  <a:pt x="17064" y="21471"/>
                </a:cubicBezTo>
                <a:lnTo>
                  <a:pt x="17064" y="7689"/>
                </a:lnTo>
                <a:cubicBezTo>
                  <a:pt x="17064" y="7653"/>
                  <a:pt x="17055" y="7621"/>
                  <a:pt x="17041" y="7598"/>
                </a:cubicBezTo>
                <a:cubicBezTo>
                  <a:pt x="17027" y="7574"/>
                  <a:pt x="17008" y="7560"/>
                  <a:pt x="16986" y="7560"/>
                </a:cubicBezTo>
                <a:lnTo>
                  <a:pt x="78" y="7560"/>
                </a:lnTo>
                <a:close/>
              </a:path>
            </a:pathLst>
          </a:custGeom>
          <a:solidFill>
            <a:srgbClr val="1E3866"/>
          </a:solidFill>
          <a:ln w="12700">
            <a:solidFill>
              <a:schemeClr val="accent1"/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121" name="Cube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6200000">
            <a:off x="825055" y="3383443"/>
            <a:ext cx="1270001" cy="1270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201" y="0"/>
                </a:moveTo>
                <a:cubicBezTo>
                  <a:pt x="7108" y="0"/>
                  <a:pt x="7018" y="37"/>
                  <a:pt x="6952" y="103"/>
                </a:cubicBezTo>
                <a:lnTo>
                  <a:pt x="103" y="6951"/>
                </a:lnTo>
                <a:cubicBezTo>
                  <a:pt x="65" y="6989"/>
                  <a:pt x="91" y="7054"/>
                  <a:pt x="145" y="7054"/>
                </a:cubicBezTo>
                <a:lnTo>
                  <a:pt x="14172" y="7054"/>
                </a:lnTo>
                <a:cubicBezTo>
                  <a:pt x="14214" y="7054"/>
                  <a:pt x="14253" y="7038"/>
                  <a:pt x="14283" y="7008"/>
                </a:cubicBezTo>
                <a:lnTo>
                  <a:pt x="21210" y="81"/>
                </a:lnTo>
                <a:cubicBezTo>
                  <a:pt x="21240" y="51"/>
                  <a:pt x="21219" y="0"/>
                  <a:pt x="21176" y="0"/>
                </a:cubicBezTo>
                <a:lnTo>
                  <a:pt x="7201" y="0"/>
                </a:lnTo>
                <a:close/>
                <a:moveTo>
                  <a:pt x="21571" y="380"/>
                </a:moveTo>
                <a:cubicBezTo>
                  <a:pt x="21555" y="373"/>
                  <a:pt x="21534" y="375"/>
                  <a:pt x="21519" y="390"/>
                </a:cubicBezTo>
                <a:lnTo>
                  <a:pt x="14597" y="7312"/>
                </a:lnTo>
                <a:cubicBezTo>
                  <a:pt x="14564" y="7345"/>
                  <a:pt x="14546" y="7389"/>
                  <a:pt x="14546" y="7435"/>
                </a:cubicBezTo>
                <a:lnTo>
                  <a:pt x="14546" y="21490"/>
                </a:lnTo>
                <a:cubicBezTo>
                  <a:pt x="14546" y="21530"/>
                  <a:pt x="14594" y="21550"/>
                  <a:pt x="14622" y="21522"/>
                </a:cubicBezTo>
                <a:lnTo>
                  <a:pt x="21490" y="14622"/>
                </a:lnTo>
                <a:cubicBezTo>
                  <a:pt x="21561" y="14552"/>
                  <a:pt x="21600" y="14457"/>
                  <a:pt x="21600" y="14357"/>
                </a:cubicBezTo>
                <a:lnTo>
                  <a:pt x="21600" y="424"/>
                </a:lnTo>
                <a:cubicBezTo>
                  <a:pt x="21600" y="402"/>
                  <a:pt x="21588" y="387"/>
                  <a:pt x="21571" y="380"/>
                </a:cubicBezTo>
                <a:close/>
                <a:moveTo>
                  <a:pt x="78" y="7491"/>
                </a:moveTo>
                <a:cubicBezTo>
                  <a:pt x="34" y="7491"/>
                  <a:pt x="0" y="7527"/>
                  <a:pt x="0" y="7570"/>
                </a:cubicBezTo>
                <a:lnTo>
                  <a:pt x="0" y="21522"/>
                </a:lnTo>
                <a:cubicBezTo>
                  <a:pt x="0" y="21566"/>
                  <a:pt x="34" y="21600"/>
                  <a:pt x="78" y="21600"/>
                </a:cubicBezTo>
                <a:lnTo>
                  <a:pt x="14030" y="21600"/>
                </a:lnTo>
                <a:cubicBezTo>
                  <a:pt x="14073" y="21600"/>
                  <a:pt x="14109" y="21566"/>
                  <a:pt x="14109" y="21522"/>
                </a:cubicBezTo>
                <a:lnTo>
                  <a:pt x="14109" y="7570"/>
                </a:lnTo>
                <a:cubicBezTo>
                  <a:pt x="14109" y="7527"/>
                  <a:pt x="14073" y="7491"/>
                  <a:pt x="14030" y="7491"/>
                </a:cubicBezTo>
                <a:lnTo>
                  <a:pt x="78" y="7491"/>
                </a:lnTo>
                <a:close/>
              </a:path>
            </a:pathLst>
          </a:custGeom>
          <a:solidFill>
            <a:srgbClr val="E9682C"/>
          </a:solidFill>
          <a:ln w="12700">
            <a:solidFill>
              <a:srgbClr val="E9682C"/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pic>
        <p:nvPicPr>
          <p:cNvPr id="122" name="Presentation.001.png" descr="Diagram of box set"/>
          <p:cNvPicPr>
            <a:picLocks noChangeAspect="1"/>
          </p:cNvPicPr>
          <p:nvPr/>
        </p:nvPicPr>
        <p:blipFill>
          <a:blip r:embed="rId3"/>
          <a:srcRect l="22081" t="17308" r="12536" b="17308"/>
          <a:stretch>
            <a:fillRect/>
          </a:stretch>
        </p:blipFill>
        <p:spPr>
          <a:xfrm>
            <a:off x="6562858" y="2072357"/>
            <a:ext cx="4517799" cy="2541263"/>
          </a:xfrm>
          <a:prstGeom prst="rect">
            <a:avLst/>
          </a:prstGeom>
          <a:ln w="25400">
            <a:solidFill>
              <a:srgbClr val="E9682C"/>
            </a:solidFill>
            <a:miter lim="400000"/>
          </a:ln>
        </p:spPr>
      </p:pic>
      <p:grpSp>
        <p:nvGrpSpPr>
          <p:cNvPr id="125" name="Group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154706" y="4893079"/>
            <a:ext cx="1270001" cy="1270001"/>
            <a:chOff x="0" y="0"/>
            <a:chExt cx="1270000" cy="1270000"/>
          </a:xfrm>
        </p:grpSpPr>
        <p:sp>
          <p:nvSpPr>
            <p:cNvPr id="123" name="Circle"/>
            <p:cNvSpPr/>
            <p:nvPr/>
          </p:nvSpPr>
          <p:spPr>
            <a:xfrm>
              <a:off x="0" y="0"/>
              <a:ext cx="1270000" cy="1270000"/>
            </a:xfrm>
            <a:prstGeom prst="ellipse">
              <a:avLst/>
            </a:prstGeom>
            <a:solidFill>
              <a:srgbClr val="E9682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6200" b="1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24" name="?"/>
            <p:cNvSpPr txBox="1"/>
            <p:nvPr/>
          </p:nvSpPr>
          <p:spPr>
            <a:xfrm>
              <a:off x="400497" y="187220"/>
              <a:ext cx="469006" cy="89556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 algn="ctr">
                <a:defRPr sz="6200" b="1">
                  <a:solidFill>
                    <a:srgbClr val="FFFFFF"/>
                  </a:solidFill>
                </a:defRPr>
              </a:lvl1pPr>
            </a:lstStyle>
            <a:p>
              <a:r>
                <a:t>?</a:t>
              </a:r>
            </a:p>
          </p:txBody>
        </p:sp>
      </p:grpSp>
      <p:sp>
        <p:nvSpPr>
          <p:cNvPr id="126" name="Content Placeholder 2"/>
          <p:cNvSpPr txBox="1"/>
          <p:nvPr/>
        </p:nvSpPr>
        <p:spPr>
          <a:xfrm>
            <a:off x="4646594" y="5218390"/>
            <a:ext cx="6682899" cy="9446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>
              <a:lnSpc>
                <a:spcPct val="90000"/>
              </a:lnSpc>
              <a:spcBef>
                <a:spcPts val="1000"/>
              </a:spcBef>
              <a:defRPr sz="2800">
                <a:solidFill>
                  <a:srgbClr val="36378C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r>
              <a:t>Are packaging nets the same as nets for rectangular prisms? 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Title 1"/>
          <p:cNvSpPr txBox="1">
            <a:spLocks noGrp="1"/>
          </p:cNvSpPr>
          <p:nvPr>
            <p:ph type="title" idx="4294967295"/>
          </p:nvPr>
        </p:nvSpPr>
        <p:spPr>
          <a:xfrm>
            <a:off x="2139368" y="3438592"/>
            <a:ext cx="3631616" cy="1447522"/>
          </a:xfrm>
          <a:prstGeom prst="rect">
            <a:avLst/>
          </a:prstGeom>
          <a:noFill/>
          <a:ln w="12700">
            <a:noFill/>
            <a:prstDash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rot="0" spcFirstLastPara="0" vertOverflow="overflow" horzOverflow="overflow" vert="horz" wrap="none" lIns="45719" tIns="45720" rIns="45719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lvl1pPr>
              <a:lnSpc>
                <a:spcPct val="90000"/>
              </a:lnSpc>
              <a:defRPr sz="4000" b="1">
                <a:solidFill>
                  <a:srgbClr val="F15E23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marL="0" marR="0" lvl="0" indent="0" algn="l" defTabSz="914400" rtl="0" eaLnBrk="1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000" b="1" i="0" u="none" strike="noStrike" kern="0" cap="none" spc="0" normalizeH="0" baseline="0" noProof="0" dirty="0">
                <a:ln>
                  <a:noFill/>
                </a:ln>
                <a:solidFill>
                  <a:srgbClr val="F15E23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"/>
              </a:rPr>
              <a:t>Learning input</a:t>
            </a:r>
          </a:p>
        </p:txBody>
      </p:sp>
      <p:sp>
        <p:nvSpPr>
          <p:cNvPr id="129" name="Title 1"/>
          <p:cNvSpPr txBox="1"/>
          <p:nvPr/>
        </p:nvSpPr>
        <p:spPr>
          <a:xfrm>
            <a:off x="2139368" y="1380563"/>
            <a:ext cx="6278685" cy="19859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 anchor="ctr">
            <a:normAutofit/>
          </a:bodyPr>
          <a:lstStyle/>
          <a:p>
            <a:pPr>
              <a:lnSpc>
                <a:spcPct val="90000"/>
              </a:lnSpc>
              <a:defRPr sz="5400" b="1">
                <a:solidFill>
                  <a:srgbClr val="363991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dirty="0"/>
              <a:t>Nets, shapes</a:t>
            </a:r>
            <a:r>
              <a:rPr lang="en-AU" dirty="0"/>
              <a:t> </a:t>
            </a:r>
            <a:r>
              <a:rPr dirty="0"/>
              <a:t>… </a:t>
            </a:r>
          </a:p>
          <a:p>
            <a:pPr>
              <a:lnSpc>
                <a:spcPct val="90000"/>
              </a:lnSpc>
              <a:defRPr sz="5400" b="1">
                <a:solidFill>
                  <a:srgbClr val="363991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dirty="0"/>
              <a:t>and donuts! 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ubtitle 2"/>
          <p:cNvSpPr txBox="1">
            <a:spLocks noGrp="1"/>
          </p:cNvSpPr>
          <p:nvPr>
            <p:ph type="title" idx="4294967295"/>
          </p:nvPr>
        </p:nvSpPr>
        <p:spPr>
          <a:xfrm>
            <a:off x="1569719" y="464381"/>
            <a:ext cx="9052561" cy="701041"/>
          </a:xfrm>
          <a:prstGeom prst="rect">
            <a:avLst/>
          </a:prstGeom>
          <a:noFill/>
          <a:ln w="12700">
            <a:noFill/>
            <a:prstDash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rot="0" spcFirstLastPara="0" vertOverflow="overflow" horzOverflow="overflow" vert="horz" wrap="square" lIns="45719" tIns="45720" rIns="45719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defRPr sz="4000" b="1">
                <a:solidFill>
                  <a:srgbClr val="363991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marL="0" marR="0" lvl="0" indent="0" algn="l" defTabSz="914400" rtl="0" eaLnBrk="1" fontAlgn="auto" latinLnBrk="0" hangingPunc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000" b="1" i="0" u="none" strike="noStrike" kern="0" cap="none" spc="0" normalizeH="0" baseline="0" noProof="0" dirty="0">
                <a:ln>
                  <a:noFill/>
                </a:ln>
                <a:solidFill>
                  <a:srgbClr val="36399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"/>
              </a:rPr>
              <a:t>Try this</a:t>
            </a:r>
          </a:p>
        </p:txBody>
      </p:sp>
      <p:sp>
        <p:nvSpPr>
          <p:cNvPr id="132" name="Content Placeholder 2"/>
          <p:cNvSpPr txBox="1">
            <a:spLocks noGrp="1"/>
          </p:cNvSpPr>
          <p:nvPr>
            <p:ph type="body" sz="half" idx="1"/>
          </p:nvPr>
        </p:nvSpPr>
        <p:spPr>
          <a:xfrm>
            <a:off x="1567311" y="1555328"/>
            <a:ext cx="9057378" cy="2513690"/>
          </a:xfrm>
          <a:prstGeom prst="rect">
            <a:avLst/>
          </a:prstGeom>
        </p:spPr>
        <p:txBody>
          <a:bodyPr/>
          <a:lstStyle/>
          <a:p>
            <a:pPr marL="374315" indent="-374315">
              <a:buFontTx/>
              <a:buAutoNum type="arabicPeriod"/>
              <a:defRPr>
                <a:solidFill>
                  <a:srgbClr val="595959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dirty="0"/>
              <a:t>Explore the diverse packaging nets at </a:t>
            </a:r>
            <a:r>
              <a:rPr u="sng" dirty="0" err="1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hlinkClick r:id="rId3"/>
              </a:rPr>
              <a:t>Pacdora</a:t>
            </a:r>
            <a:r>
              <a:rPr lang="en-AU" dirty="0">
                <a:solidFill>
                  <a:srgbClr val="595959"/>
                </a:solidFill>
                <a:sym typeface="Helvetica"/>
              </a:rPr>
              <a:t>.</a:t>
            </a:r>
            <a:endParaRPr dirty="0">
              <a:solidFill>
                <a:schemeClr val="tx1"/>
              </a:solidFill>
              <a:hlinkClick r:id="rId3"/>
            </a:endParaRPr>
          </a:p>
          <a:p>
            <a:pPr marL="374315" indent="-374315">
              <a:buFontTx/>
              <a:buAutoNum type="arabicPeriod"/>
              <a:defRPr>
                <a:solidFill>
                  <a:srgbClr val="595959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dirty="0" err="1"/>
              <a:t>Practise</a:t>
            </a:r>
            <a:r>
              <a:rPr dirty="0"/>
              <a:t> cardboard fabrication skills</a:t>
            </a:r>
            <a:r>
              <a:rPr lang="en-AU" dirty="0"/>
              <a:t>.</a:t>
            </a:r>
            <a:endParaRPr dirty="0"/>
          </a:p>
          <a:p>
            <a:pPr marL="374315" indent="-374315">
              <a:buFontTx/>
              <a:buAutoNum type="arabicPeriod"/>
              <a:defRPr>
                <a:solidFill>
                  <a:srgbClr val="595959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dirty="0"/>
              <a:t>Explore building different packages</a:t>
            </a:r>
            <a:r>
              <a:rPr lang="en-AU" dirty="0"/>
              <a:t>.</a:t>
            </a:r>
            <a:endParaRPr dirty="0"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Content Placeholder 2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 noGrp="1"/>
          </p:cNvSpPr>
          <p:nvPr>
            <p:ph type="body" sz="half" idx="1"/>
          </p:nvPr>
        </p:nvSpPr>
        <p:spPr>
          <a:xfrm>
            <a:off x="797670" y="1723075"/>
            <a:ext cx="6126018" cy="4351339"/>
          </a:xfrm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595959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dirty="0"/>
              <a:t>Director, </a:t>
            </a:r>
            <a:r>
              <a:rPr lang="en-AU" dirty="0"/>
              <a:t>p</a:t>
            </a:r>
            <a:r>
              <a:rPr dirty="0" err="1"/>
              <a:t>ackaging</a:t>
            </a:r>
            <a:r>
              <a:rPr dirty="0"/>
              <a:t> &amp; </a:t>
            </a:r>
            <a:r>
              <a:rPr lang="en-AU" dirty="0"/>
              <a:t>p</a:t>
            </a:r>
            <a:r>
              <a:rPr dirty="0" err="1"/>
              <a:t>lastics</a:t>
            </a:r>
            <a:r>
              <a:rPr dirty="0"/>
              <a:t> </a:t>
            </a:r>
            <a:r>
              <a:rPr lang="en-AU" dirty="0"/>
              <a:t>s</a:t>
            </a:r>
            <a:r>
              <a:rPr dirty="0" err="1"/>
              <a:t>ustainability</a:t>
            </a:r>
            <a:r>
              <a:rPr dirty="0"/>
              <a:t>, Colgate-Palmolive</a:t>
            </a:r>
          </a:p>
          <a:p>
            <a:pPr>
              <a:defRPr>
                <a:solidFill>
                  <a:srgbClr val="595959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dirty="0"/>
              <a:t>Passionate about zero-waste living and reducing waste in the packaging industry</a:t>
            </a:r>
          </a:p>
        </p:txBody>
      </p:sp>
      <p:sp>
        <p:nvSpPr>
          <p:cNvPr id="135" name="Subtitle 2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569719" y="464381"/>
            <a:ext cx="9052561" cy="701041"/>
          </a:xfrm>
          <a:prstGeom prst="rect">
            <a:avLst/>
          </a:prstGeom>
          <a:noFill/>
          <a:ln w="12700">
            <a:noFill/>
            <a:prstDash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rot="0" spcFirstLastPara="0" vertOverflow="overflow" horzOverflow="overflow" vert="horz" wrap="square" lIns="45719" tIns="45720" rIns="45719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defRPr sz="4000" b="1">
                <a:solidFill>
                  <a:srgbClr val="363991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marL="0" marR="0" lvl="0" indent="0" algn="l" defTabSz="914400" rtl="0" eaLnBrk="1" fontAlgn="auto" latinLnBrk="0" hangingPunc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000" b="1" i="0" u="none" strike="noStrike" kern="0" cap="none" spc="0" normalizeH="0" baseline="0" noProof="0" dirty="0">
                <a:ln>
                  <a:noFill/>
                </a:ln>
                <a:solidFill>
                  <a:srgbClr val="36399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"/>
              </a:rPr>
              <a:t>Anne Tate </a:t>
            </a:r>
            <a:r>
              <a:rPr kumimoji="0" lang="en-AU" sz="4000" b="1" i="0" u="none" strike="noStrike" kern="0" cap="none" spc="0" normalizeH="0" baseline="0" noProof="0" dirty="0" err="1">
                <a:ln>
                  <a:noFill/>
                </a:ln>
                <a:solidFill>
                  <a:srgbClr val="36399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"/>
              </a:rPr>
              <a:t>Bedarf</a:t>
            </a:r>
            <a:endParaRPr kumimoji="0" lang="en-AU" sz="4000" b="1" i="0" u="none" strike="noStrike" kern="0" cap="none" spc="0" normalizeH="0" baseline="0" noProof="0" dirty="0">
              <a:ln>
                <a:noFill/>
              </a:ln>
              <a:solidFill>
                <a:srgbClr val="363991"/>
              </a:solidFill>
              <a:effectLst/>
              <a:uLnTx/>
              <a:uFillTx/>
              <a:latin typeface="+mn-lt"/>
              <a:ea typeface="+mn-ea"/>
              <a:cs typeface="+mn-cs"/>
              <a:sym typeface="Helvetica"/>
            </a:endParaRPr>
          </a:p>
        </p:txBody>
      </p:sp>
      <p:pic>
        <p:nvPicPr>
          <p:cNvPr id="136" name="Image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13802" t="10727" r="2442" b="11327"/>
          <a:stretch>
            <a:fillRect/>
          </a:stretch>
        </p:blipFill>
        <p:spPr>
          <a:xfrm>
            <a:off x="8596794" y="318093"/>
            <a:ext cx="3106866" cy="167614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92" h="21376" extrusionOk="0">
                <a:moveTo>
                  <a:pt x="12881" y="21"/>
                </a:moveTo>
                <a:cubicBezTo>
                  <a:pt x="4552" y="-216"/>
                  <a:pt x="1726" y="1497"/>
                  <a:pt x="922" y="7269"/>
                </a:cubicBezTo>
                <a:cubicBezTo>
                  <a:pt x="483" y="10418"/>
                  <a:pt x="855" y="13938"/>
                  <a:pt x="1876" y="16308"/>
                </a:cubicBezTo>
                <a:lnTo>
                  <a:pt x="2158" y="16966"/>
                </a:lnTo>
                <a:lnTo>
                  <a:pt x="1733" y="17715"/>
                </a:lnTo>
                <a:cubicBezTo>
                  <a:pt x="1328" y="18427"/>
                  <a:pt x="628" y="18996"/>
                  <a:pt x="161" y="18996"/>
                </a:cubicBezTo>
                <a:cubicBezTo>
                  <a:pt x="46" y="18996"/>
                  <a:pt x="-8" y="19050"/>
                  <a:pt x="1" y="19178"/>
                </a:cubicBezTo>
                <a:cubicBezTo>
                  <a:pt x="9" y="19306"/>
                  <a:pt x="82" y="19509"/>
                  <a:pt x="216" y="19801"/>
                </a:cubicBezTo>
                <a:cubicBezTo>
                  <a:pt x="533" y="20491"/>
                  <a:pt x="1192" y="21056"/>
                  <a:pt x="1689" y="21056"/>
                </a:cubicBezTo>
                <a:cubicBezTo>
                  <a:pt x="2225" y="21056"/>
                  <a:pt x="2924" y="20619"/>
                  <a:pt x="3413" y="19983"/>
                </a:cubicBezTo>
                <a:lnTo>
                  <a:pt x="3799" y="19482"/>
                </a:lnTo>
                <a:lnTo>
                  <a:pt x="4485" y="19937"/>
                </a:lnTo>
                <a:cubicBezTo>
                  <a:pt x="5126" y="20362"/>
                  <a:pt x="6568" y="20805"/>
                  <a:pt x="8584" y="21197"/>
                </a:cubicBezTo>
                <a:cubicBezTo>
                  <a:pt x="9244" y="21326"/>
                  <a:pt x="10444" y="21384"/>
                  <a:pt x="11621" y="21375"/>
                </a:cubicBezTo>
                <a:cubicBezTo>
                  <a:pt x="12798" y="21365"/>
                  <a:pt x="13954" y="21285"/>
                  <a:pt x="14525" y="21147"/>
                </a:cubicBezTo>
                <a:cubicBezTo>
                  <a:pt x="15822" y="20833"/>
                  <a:pt x="16275" y="20652"/>
                  <a:pt x="17322" y="20018"/>
                </a:cubicBezTo>
                <a:cubicBezTo>
                  <a:pt x="19532" y="18681"/>
                  <a:pt x="20941" y="16186"/>
                  <a:pt x="21482" y="12654"/>
                </a:cubicBezTo>
                <a:cubicBezTo>
                  <a:pt x="21556" y="12166"/>
                  <a:pt x="21592" y="11135"/>
                  <a:pt x="21592" y="10098"/>
                </a:cubicBezTo>
                <a:cubicBezTo>
                  <a:pt x="21592" y="9061"/>
                  <a:pt x="21556" y="8020"/>
                  <a:pt x="21482" y="7512"/>
                </a:cubicBezTo>
                <a:cubicBezTo>
                  <a:pt x="21119" y="5041"/>
                  <a:pt x="20171" y="2740"/>
                  <a:pt x="19134" y="1818"/>
                </a:cubicBezTo>
                <a:cubicBezTo>
                  <a:pt x="17545" y="404"/>
                  <a:pt x="16574" y="126"/>
                  <a:pt x="12881" y="21"/>
                </a:cubicBezTo>
                <a:close/>
              </a:path>
            </a:pathLst>
          </a:custGeom>
          <a:ln w="12700">
            <a:miter lim="400000"/>
          </a:ln>
        </p:spPr>
      </p:pic>
      <p:sp>
        <p:nvSpPr>
          <p:cNvPr id="137" name="Group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7443623" y="4646063"/>
            <a:ext cx="3968441" cy="1270001"/>
          </a:xfrm>
          <a:prstGeom prst="roundRect">
            <a:avLst>
              <a:gd name="adj" fmla="val 15000"/>
            </a:avLst>
          </a:prstGeom>
          <a:solidFill>
            <a:srgbClr val="FFFFFF"/>
          </a:solidFill>
          <a:ln w="12700">
            <a:solidFill>
              <a:srgbClr val="E9682C"/>
            </a:solidFill>
            <a:miter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/>
          <a:p>
            <a:pPr lvl="2"/>
            <a:r>
              <a:rPr dirty="0"/>
              <a:t>Read this </a:t>
            </a:r>
            <a:r>
              <a:rPr u="sng" dirty="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hlinkClick r:id="rId5"/>
              </a:rPr>
              <a:t>article</a:t>
            </a:r>
            <a:r>
              <a:rPr dirty="0"/>
              <a:t> to learn more </a:t>
            </a:r>
            <a:r>
              <a:rPr lang="en-AU" dirty="0"/>
              <a:t>	</a:t>
            </a:r>
            <a:r>
              <a:rPr dirty="0"/>
              <a:t>about Anne’s career and </a:t>
            </a:r>
            <a:r>
              <a:rPr lang="en-AU" dirty="0"/>
              <a:t>	</a:t>
            </a:r>
            <a:r>
              <a:rPr dirty="0"/>
              <a:t>passion for waste reduction</a:t>
            </a:r>
            <a:r>
              <a:rPr lang="en-AU" dirty="0"/>
              <a:t>.</a:t>
            </a:r>
            <a:endParaRPr dirty="0"/>
          </a:p>
        </p:txBody>
      </p:sp>
      <p:sp>
        <p:nvSpPr>
          <p:cNvPr id="138" name="Document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724344" y="4936892"/>
            <a:ext cx="531544" cy="6883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3" y="0"/>
                </a:moveTo>
                <a:cubicBezTo>
                  <a:pt x="96" y="0"/>
                  <a:pt x="0" y="72"/>
                  <a:pt x="0" y="162"/>
                </a:cubicBezTo>
                <a:lnTo>
                  <a:pt x="0" y="21438"/>
                </a:lnTo>
                <a:cubicBezTo>
                  <a:pt x="0" y="21528"/>
                  <a:pt x="96" y="21600"/>
                  <a:pt x="213" y="21600"/>
                </a:cubicBezTo>
                <a:lnTo>
                  <a:pt x="21387" y="21600"/>
                </a:lnTo>
                <a:cubicBezTo>
                  <a:pt x="21504" y="21600"/>
                  <a:pt x="21600" y="21528"/>
                  <a:pt x="21600" y="21438"/>
                </a:cubicBezTo>
                <a:lnTo>
                  <a:pt x="21600" y="5895"/>
                </a:lnTo>
                <a:cubicBezTo>
                  <a:pt x="21600" y="5863"/>
                  <a:pt x="21567" y="5837"/>
                  <a:pt x="21525" y="5837"/>
                </a:cubicBezTo>
                <a:lnTo>
                  <a:pt x="14257" y="5837"/>
                </a:lnTo>
                <a:cubicBezTo>
                  <a:pt x="14140" y="5837"/>
                  <a:pt x="14044" y="5765"/>
                  <a:pt x="14044" y="5674"/>
                </a:cubicBezTo>
                <a:lnTo>
                  <a:pt x="14044" y="58"/>
                </a:lnTo>
                <a:cubicBezTo>
                  <a:pt x="14044" y="26"/>
                  <a:pt x="14010" y="0"/>
                  <a:pt x="13969" y="0"/>
                </a:cubicBezTo>
                <a:lnTo>
                  <a:pt x="213" y="0"/>
                </a:lnTo>
                <a:close/>
                <a:moveTo>
                  <a:pt x="15018" y="86"/>
                </a:moveTo>
                <a:cubicBezTo>
                  <a:pt x="14992" y="94"/>
                  <a:pt x="14972" y="114"/>
                  <a:pt x="14972" y="140"/>
                </a:cubicBezTo>
                <a:lnTo>
                  <a:pt x="14972" y="4958"/>
                </a:lnTo>
                <a:cubicBezTo>
                  <a:pt x="14972" y="5048"/>
                  <a:pt x="15068" y="5120"/>
                  <a:pt x="15185" y="5120"/>
                </a:cubicBezTo>
                <a:lnTo>
                  <a:pt x="21419" y="5120"/>
                </a:lnTo>
                <a:cubicBezTo>
                  <a:pt x="21486" y="5120"/>
                  <a:pt x="21519" y="5058"/>
                  <a:pt x="21472" y="5021"/>
                </a:cubicBezTo>
                <a:lnTo>
                  <a:pt x="15100" y="99"/>
                </a:lnTo>
                <a:cubicBezTo>
                  <a:pt x="15077" y="81"/>
                  <a:pt x="15044" y="78"/>
                  <a:pt x="15018" y="86"/>
                </a:cubicBezTo>
                <a:close/>
              </a:path>
            </a:pathLst>
          </a:custGeom>
          <a:solidFill>
            <a:srgbClr val="36378C"/>
          </a:solidFill>
          <a:ln w="12700">
            <a:solidFill>
              <a:schemeClr val="accent1"/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Title 1"/>
          <p:cNvSpPr txBox="1">
            <a:spLocks noGrp="1"/>
          </p:cNvSpPr>
          <p:nvPr>
            <p:ph type="title" idx="4294967295"/>
          </p:nvPr>
        </p:nvSpPr>
        <p:spPr>
          <a:xfrm>
            <a:off x="2127531" y="3462266"/>
            <a:ext cx="3405893" cy="1447522"/>
          </a:xfrm>
          <a:prstGeom prst="rect">
            <a:avLst/>
          </a:prstGeom>
          <a:noFill/>
          <a:ln w="12700">
            <a:noFill/>
            <a:prstDash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rot="0" spcFirstLastPara="0" vertOverflow="overflow" horzOverflow="overflow" vert="horz" wrap="none" lIns="45719" tIns="45720" rIns="45719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marL="0" marR="0" lvl="0" indent="0" algn="l" defTabSz="914400" rtl="0" eaLnBrk="1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1">
                <a:solidFill>
                  <a:srgbClr val="F15E23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kumimoji="0" lang="en-AU" sz="4000" b="1" i="0" u="none" strike="noStrike" kern="0" cap="none" spc="0" normalizeH="0" baseline="0" noProof="0" dirty="0">
                <a:ln>
                  <a:noFill/>
                </a:ln>
                <a:solidFill>
                  <a:srgbClr val="F15E23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"/>
              </a:rPr>
              <a:t>Learning </a:t>
            </a:r>
          </a:p>
          <a:p>
            <a:pPr marL="0" marR="0" lvl="0" indent="0" algn="l" defTabSz="914400" rtl="0" eaLnBrk="1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1">
                <a:solidFill>
                  <a:srgbClr val="F15E23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kumimoji="0" lang="en-AU" sz="4000" b="1" i="0" u="none" strike="noStrike" kern="0" cap="none" spc="0" normalizeH="0" baseline="0" noProof="0" dirty="0">
                <a:ln>
                  <a:noFill/>
                </a:ln>
                <a:solidFill>
                  <a:srgbClr val="F15E23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"/>
              </a:rPr>
              <a:t>construction </a:t>
            </a:r>
          </a:p>
        </p:txBody>
      </p:sp>
      <p:sp>
        <p:nvSpPr>
          <p:cNvPr id="143" name="Title 1"/>
          <p:cNvSpPr txBox="1"/>
          <p:nvPr/>
        </p:nvSpPr>
        <p:spPr>
          <a:xfrm>
            <a:off x="2139368" y="1380563"/>
            <a:ext cx="6278685" cy="19859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 anchor="ctr">
            <a:normAutofit/>
          </a:bodyPr>
          <a:lstStyle/>
          <a:p>
            <a:pPr>
              <a:lnSpc>
                <a:spcPct val="90000"/>
              </a:lnSpc>
              <a:defRPr sz="5400" b="1">
                <a:solidFill>
                  <a:srgbClr val="363991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dirty="0"/>
              <a:t>Nets, shapes</a:t>
            </a:r>
            <a:r>
              <a:rPr lang="en-AU" dirty="0"/>
              <a:t> </a:t>
            </a:r>
            <a:r>
              <a:rPr dirty="0"/>
              <a:t>… </a:t>
            </a:r>
          </a:p>
          <a:p>
            <a:pPr>
              <a:lnSpc>
                <a:spcPct val="90000"/>
              </a:lnSpc>
              <a:defRPr sz="5400" b="1">
                <a:solidFill>
                  <a:srgbClr val="363991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dirty="0"/>
              <a:t>and donuts! 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ubtitle 2"/>
          <p:cNvSpPr txBox="1">
            <a:spLocks noGrp="1"/>
          </p:cNvSpPr>
          <p:nvPr>
            <p:ph type="title" idx="4294967295"/>
          </p:nvPr>
        </p:nvSpPr>
        <p:spPr>
          <a:xfrm>
            <a:off x="1569719" y="464381"/>
            <a:ext cx="9052561" cy="701041"/>
          </a:xfrm>
          <a:prstGeom prst="rect">
            <a:avLst/>
          </a:prstGeom>
          <a:noFill/>
          <a:ln w="12700">
            <a:noFill/>
            <a:prstDash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rot="0" spcFirstLastPara="0" vertOverflow="overflow" horzOverflow="overflow" vert="horz" wrap="square" lIns="45719" tIns="45720" rIns="45719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defRPr sz="4000" b="1">
                <a:solidFill>
                  <a:srgbClr val="363991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marL="0" marR="0" lvl="0" indent="0" algn="l" defTabSz="914400" rtl="0" eaLnBrk="1" fontAlgn="auto" latinLnBrk="0" hangingPunc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000" b="1" i="0" u="none" strike="noStrike" kern="0" cap="none" spc="0" normalizeH="0" baseline="0" noProof="0" dirty="0">
                <a:ln>
                  <a:noFill/>
                </a:ln>
                <a:solidFill>
                  <a:srgbClr val="36399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"/>
              </a:rPr>
              <a:t>Donut challenge</a:t>
            </a:r>
          </a:p>
        </p:txBody>
      </p:sp>
      <p:grpSp>
        <p:nvGrpSpPr>
          <p:cNvPr id="148" name="Group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46066" y="1440858"/>
            <a:ext cx="1270001" cy="1270001"/>
            <a:chOff x="0" y="0"/>
            <a:chExt cx="1270000" cy="1270000"/>
          </a:xfrm>
        </p:grpSpPr>
        <p:sp>
          <p:nvSpPr>
            <p:cNvPr id="146" name="Circle"/>
            <p:cNvSpPr/>
            <p:nvPr/>
          </p:nvSpPr>
          <p:spPr>
            <a:xfrm>
              <a:off x="0" y="0"/>
              <a:ext cx="1270000" cy="1270000"/>
            </a:xfrm>
            <a:prstGeom prst="ellipse">
              <a:avLst/>
            </a:prstGeom>
            <a:solidFill>
              <a:srgbClr val="E9682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6200" b="1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47" name="?"/>
            <p:cNvSpPr txBox="1"/>
            <p:nvPr/>
          </p:nvSpPr>
          <p:spPr>
            <a:xfrm>
              <a:off x="400497" y="118029"/>
              <a:ext cx="469006" cy="89556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 algn="ctr">
                <a:defRPr sz="6200" b="1">
                  <a:solidFill>
                    <a:srgbClr val="FFFFFF"/>
                  </a:solidFill>
                </a:defRPr>
              </a:lvl1pPr>
            </a:lstStyle>
            <a:p>
              <a:r>
                <a:rPr dirty="0"/>
                <a:t>?</a:t>
              </a:r>
            </a:p>
          </p:txBody>
        </p:sp>
      </p:grpSp>
      <p:sp>
        <p:nvSpPr>
          <p:cNvPr id="149" name="Content Placeholder 2"/>
          <p:cNvSpPr txBox="1"/>
          <p:nvPr/>
        </p:nvSpPr>
        <p:spPr>
          <a:xfrm>
            <a:off x="2365700" y="1583485"/>
            <a:ext cx="7091429" cy="9847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832104">
              <a:lnSpc>
                <a:spcPct val="90000"/>
              </a:lnSpc>
              <a:spcBef>
                <a:spcPts val="900"/>
              </a:spcBef>
              <a:defRPr sz="2548">
                <a:solidFill>
                  <a:srgbClr val="36378C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r>
              <a:t>Can you design an innovative cardboard packaging solution for a single decorated donut? </a:t>
            </a:r>
          </a:p>
        </p:txBody>
      </p:sp>
      <p:sp>
        <p:nvSpPr>
          <p:cNvPr id="150" name="Oval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443779" y="3324836"/>
            <a:ext cx="969027" cy="984745"/>
          </a:xfrm>
          <a:prstGeom prst="ellipse">
            <a:avLst/>
          </a:prstGeom>
          <a:solidFill>
            <a:srgbClr val="D72E5D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6200" b="1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51" name="?"/>
          <p:cNvSpPr txBox="1"/>
          <p:nvPr/>
        </p:nvSpPr>
        <p:spPr>
          <a:xfrm>
            <a:off x="2749363" y="3324836"/>
            <a:ext cx="357857" cy="6944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/>
          <a:lstStyle>
            <a:lvl1pPr algn="ctr">
              <a:defRPr sz="6200" b="1">
                <a:solidFill>
                  <a:srgbClr val="FFFFFF"/>
                </a:solidFill>
              </a:defRPr>
            </a:lvl1pPr>
          </a:lstStyle>
          <a:p>
            <a:r>
              <a:rPr dirty="0"/>
              <a:t>?</a:t>
            </a:r>
          </a:p>
        </p:txBody>
      </p:sp>
      <p:sp>
        <p:nvSpPr>
          <p:cNvPr id="152" name="Content Placeholder 2"/>
          <p:cNvSpPr txBox="1"/>
          <p:nvPr/>
        </p:nvSpPr>
        <p:spPr>
          <a:xfrm>
            <a:off x="3590406" y="3324836"/>
            <a:ext cx="7091430" cy="9847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>
              <a:lnSpc>
                <a:spcPct val="90000"/>
              </a:lnSpc>
              <a:spcBef>
                <a:spcPts val="1000"/>
              </a:spcBef>
              <a:defRPr sz="2800">
                <a:solidFill>
                  <a:srgbClr val="36378C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r>
              <a:t>What would be the features of a great donut package solution?  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ubtitle 2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509772" y="287915"/>
            <a:ext cx="9341609" cy="646331"/>
          </a:xfrm>
          <a:prstGeom prst="rect">
            <a:avLst/>
          </a:prstGeom>
          <a:noFill/>
          <a:ln w="12700">
            <a:noFill/>
            <a:prstDash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rot="0" spcFirstLastPara="0" vertOverflow="overflow" horzOverflow="overflow" vert="horz" wrap="square" lIns="45719" tIns="45720" rIns="45719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defRPr sz="4000" b="1">
                <a:solidFill>
                  <a:srgbClr val="363991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marL="0" marR="0" lvl="0" indent="0" algn="l" defTabSz="914400" rtl="0" eaLnBrk="1" fontAlgn="auto" latinLnBrk="0" hangingPunc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0" cap="none" spc="0" normalizeH="0" baseline="0" noProof="0" dirty="0">
                <a:ln>
                  <a:noFill/>
                </a:ln>
                <a:solidFill>
                  <a:srgbClr val="36399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"/>
              </a:rPr>
              <a:t>Use the engineering design process</a:t>
            </a:r>
          </a:p>
        </p:txBody>
      </p:sp>
      <p:sp>
        <p:nvSpPr>
          <p:cNvPr id="155" name="Gear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734760" y="1693467"/>
            <a:ext cx="1531123" cy="153142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32" h="21555" extrusionOk="0">
                <a:moveTo>
                  <a:pt x="12837" y="2"/>
                </a:moveTo>
                <a:cubicBezTo>
                  <a:pt x="12731" y="-11"/>
                  <a:pt x="12661" y="38"/>
                  <a:pt x="12588" y="172"/>
                </a:cubicBezTo>
                <a:cubicBezTo>
                  <a:pt x="12292" y="721"/>
                  <a:pt x="11969" y="1258"/>
                  <a:pt x="11661" y="1801"/>
                </a:cubicBezTo>
                <a:cubicBezTo>
                  <a:pt x="11547" y="2001"/>
                  <a:pt x="11418" y="2099"/>
                  <a:pt x="11153" y="2073"/>
                </a:cubicBezTo>
                <a:cubicBezTo>
                  <a:pt x="10691" y="2028"/>
                  <a:pt x="10220" y="2032"/>
                  <a:pt x="9759" y="2112"/>
                </a:cubicBezTo>
                <a:cubicBezTo>
                  <a:pt x="9550" y="2148"/>
                  <a:pt x="9432" y="2095"/>
                  <a:pt x="9318" y="1917"/>
                </a:cubicBezTo>
                <a:cubicBezTo>
                  <a:pt x="8969" y="1370"/>
                  <a:pt x="8594" y="841"/>
                  <a:pt x="8243" y="295"/>
                </a:cubicBezTo>
                <a:cubicBezTo>
                  <a:pt x="8145" y="142"/>
                  <a:pt x="8068" y="122"/>
                  <a:pt x="7905" y="198"/>
                </a:cubicBezTo>
                <a:cubicBezTo>
                  <a:pt x="6845" y="688"/>
                  <a:pt x="5781" y="1174"/>
                  <a:pt x="4712" y="1644"/>
                </a:cubicBezTo>
                <a:cubicBezTo>
                  <a:pt x="4517" y="1730"/>
                  <a:pt x="4517" y="1820"/>
                  <a:pt x="4567" y="1996"/>
                </a:cubicBezTo>
                <a:cubicBezTo>
                  <a:pt x="4742" y="2608"/>
                  <a:pt x="4890" y="3227"/>
                  <a:pt x="5065" y="3839"/>
                </a:cubicBezTo>
                <a:cubicBezTo>
                  <a:pt x="5122" y="4038"/>
                  <a:pt x="5098" y="4170"/>
                  <a:pt x="4932" y="4306"/>
                </a:cubicBezTo>
                <a:cubicBezTo>
                  <a:pt x="4561" y="4610"/>
                  <a:pt x="4227" y="4959"/>
                  <a:pt x="3950" y="5348"/>
                </a:cubicBezTo>
                <a:cubicBezTo>
                  <a:pt x="3802" y="5555"/>
                  <a:pt x="3648" y="5573"/>
                  <a:pt x="3439" y="5530"/>
                </a:cubicBezTo>
                <a:cubicBezTo>
                  <a:pt x="2827" y="5405"/>
                  <a:pt x="2213" y="5295"/>
                  <a:pt x="1605" y="5156"/>
                </a:cubicBezTo>
                <a:cubicBezTo>
                  <a:pt x="1409" y="5111"/>
                  <a:pt x="1325" y="5153"/>
                  <a:pt x="1257" y="5338"/>
                </a:cubicBezTo>
                <a:cubicBezTo>
                  <a:pt x="856" y="6423"/>
                  <a:pt x="449" y="7506"/>
                  <a:pt x="35" y="8586"/>
                </a:cubicBezTo>
                <a:cubicBezTo>
                  <a:pt x="-34" y="8767"/>
                  <a:pt x="-6" y="8857"/>
                  <a:pt x="173" y="8954"/>
                </a:cubicBezTo>
                <a:cubicBezTo>
                  <a:pt x="722" y="9251"/>
                  <a:pt x="1256" y="9574"/>
                  <a:pt x="1798" y="9882"/>
                </a:cubicBezTo>
                <a:cubicBezTo>
                  <a:pt x="2001" y="9997"/>
                  <a:pt x="2093" y="10127"/>
                  <a:pt x="2064" y="10392"/>
                </a:cubicBezTo>
                <a:cubicBezTo>
                  <a:pt x="2014" y="10855"/>
                  <a:pt x="2039" y="11326"/>
                  <a:pt x="2116" y="11788"/>
                </a:cubicBezTo>
                <a:cubicBezTo>
                  <a:pt x="2151" y="11998"/>
                  <a:pt x="2089" y="12115"/>
                  <a:pt x="1913" y="12228"/>
                </a:cubicBezTo>
                <a:cubicBezTo>
                  <a:pt x="1367" y="12578"/>
                  <a:pt x="837" y="12953"/>
                  <a:pt x="291" y="13303"/>
                </a:cubicBezTo>
                <a:cubicBezTo>
                  <a:pt x="136" y="13403"/>
                  <a:pt x="124" y="13482"/>
                  <a:pt x="199" y="13643"/>
                </a:cubicBezTo>
                <a:cubicBezTo>
                  <a:pt x="688" y="14705"/>
                  <a:pt x="1172" y="15768"/>
                  <a:pt x="1642" y="16837"/>
                </a:cubicBezTo>
                <a:cubicBezTo>
                  <a:pt x="1728" y="17034"/>
                  <a:pt x="1818" y="17032"/>
                  <a:pt x="1994" y="16982"/>
                </a:cubicBezTo>
                <a:cubicBezTo>
                  <a:pt x="2605" y="16807"/>
                  <a:pt x="3223" y="16651"/>
                  <a:pt x="3839" y="16489"/>
                </a:cubicBezTo>
                <a:cubicBezTo>
                  <a:pt x="3930" y="16465"/>
                  <a:pt x="4023" y="16451"/>
                  <a:pt x="4118" y="16432"/>
                </a:cubicBezTo>
                <a:cubicBezTo>
                  <a:pt x="4164" y="16485"/>
                  <a:pt x="4202" y="16532"/>
                  <a:pt x="4241" y="16576"/>
                </a:cubicBezTo>
                <a:cubicBezTo>
                  <a:pt x="4568" y="16944"/>
                  <a:pt x="4922" y="17287"/>
                  <a:pt x="5319" y="17573"/>
                </a:cubicBezTo>
                <a:cubicBezTo>
                  <a:pt x="5534" y="17728"/>
                  <a:pt x="5572" y="17885"/>
                  <a:pt x="5524" y="18114"/>
                </a:cubicBezTo>
                <a:cubicBezTo>
                  <a:pt x="5398" y="18725"/>
                  <a:pt x="5287" y="19339"/>
                  <a:pt x="5149" y="19947"/>
                </a:cubicBezTo>
                <a:cubicBezTo>
                  <a:pt x="5105" y="20142"/>
                  <a:pt x="5145" y="20229"/>
                  <a:pt x="5331" y="20297"/>
                </a:cubicBezTo>
                <a:cubicBezTo>
                  <a:pt x="6415" y="20698"/>
                  <a:pt x="7497" y="21106"/>
                  <a:pt x="8576" y="21520"/>
                </a:cubicBezTo>
                <a:cubicBezTo>
                  <a:pt x="8757" y="21589"/>
                  <a:pt x="8847" y="21563"/>
                  <a:pt x="8944" y="21383"/>
                </a:cubicBezTo>
                <a:cubicBezTo>
                  <a:pt x="9241" y="20834"/>
                  <a:pt x="9562" y="20299"/>
                  <a:pt x="9871" y="19757"/>
                </a:cubicBezTo>
                <a:cubicBezTo>
                  <a:pt x="9985" y="19558"/>
                  <a:pt x="10110" y="19452"/>
                  <a:pt x="10378" y="19481"/>
                </a:cubicBezTo>
                <a:cubicBezTo>
                  <a:pt x="10828" y="19528"/>
                  <a:pt x="11291" y="19534"/>
                  <a:pt x="11737" y="19445"/>
                </a:cubicBezTo>
                <a:cubicBezTo>
                  <a:pt x="12009" y="19391"/>
                  <a:pt x="12126" y="19505"/>
                  <a:pt x="12252" y="19698"/>
                </a:cubicBezTo>
                <a:cubicBezTo>
                  <a:pt x="12593" y="20221"/>
                  <a:pt x="12952" y="20733"/>
                  <a:pt x="13290" y="21259"/>
                </a:cubicBezTo>
                <a:cubicBezTo>
                  <a:pt x="13387" y="21411"/>
                  <a:pt x="13463" y="21432"/>
                  <a:pt x="13628" y="21356"/>
                </a:cubicBezTo>
                <a:cubicBezTo>
                  <a:pt x="14687" y="20866"/>
                  <a:pt x="15750" y="20382"/>
                  <a:pt x="16819" y="19912"/>
                </a:cubicBezTo>
                <a:cubicBezTo>
                  <a:pt x="17012" y="19827"/>
                  <a:pt x="17018" y="19738"/>
                  <a:pt x="16967" y="19560"/>
                </a:cubicBezTo>
                <a:cubicBezTo>
                  <a:pt x="16791" y="18948"/>
                  <a:pt x="16644" y="18329"/>
                  <a:pt x="16469" y="17716"/>
                </a:cubicBezTo>
                <a:cubicBezTo>
                  <a:pt x="16412" y="17519"/>
                  <a:pt x="16433" y="17386"/>
                  <a:pt x="16600" y="17250"/>
                </a:cubicBezTo>
                <a:cubicBezTo>
                  <a:pt x="16971" y="16946"/>
                  <a:pt x="17305" y="16598"/>
                  <a:pt x="17584" y="16209"/>
                </a:cubicBezTo>
                <a:cubicBezTo>
                  <a:pt x="17730" y="16006"/>
                  <a:pt x="17880" y="15980"/>
                  <a:pt x="18092" y="16024"/>
                </a:cubicBezTo>
                <a:cubicBezTo>
                  <a:pt x="18703" y="16151"/>
                  <a:pt x="19318" y="16260"/>
                  <a:pt x="19926" y="16398"/>
                </a:cubicBezTo>
                <a:cubicBezTo>
                  <a:pt x="20121" y="16442"/>
                  <a:pt x="20207" y="16404"/>
                  <a:pt x="20276" y="16218"/>
                </a:cubicBezTo>
                <a:cubicBezTo>
                  <a:pt x="20676" y="15133"/>
                  <a:pt x="21084" y="14050"/>
                  <a:pt x="21497" y="12970"/>
                </a:cubicBezTo>
                <a:cubicBezTo>
                  <a:pt x="21566" y="12790"/>
                  <a:pt x="21541" y="12697"/>
                  <a:pt x="21361" y="12600"/>
                </a:cubicBezTo>
                <a:cubicBezTo>
                  <a:pt x="20812" y="12303"/>
                  <a:pt x="20278" y="11982"/>
                  <a:pt x="19736" y="11674"/>
                </a:cubicBezTo>
                <a:cubicBezTo>
                  <a:pt x="19535" y="11559"/>
                  <a:pt x="19439" y="11431"/>
                  <a:pt x="19468" y="11163"/>
                </a:cubicBezTo>
                <a:cubicBezTo>
                  <a:pt x="19519" y="10701"/>
                  <a:pt x="19493" y="10230"/>
                  <a:pt x="19416" y="9768"/>
                </a:cubicBezTo>
                <a:cubicBezTo>
                  <a:pt x="19381" y="9559"/>
                  <a:pt x="19443" y="9442"/>
                  <a:pt x="19620" y="9328"/>
                </a:cubicBezTo>
                <a:cubicBezTo>
                  <a:pt x="20166" y="8978"/>
                  <a:pt x="20694" y="8603"/>
                  <a:pt x="21240" y="8252"/>
                </a:cubicBezTo>
                <a:cubicBezTo>
                  <a:pt x="21393" y="8154"/>
                  <a:pt x="21411" y="8075"/>
                  <a:pt x="21336" y="7912"/>
                </a:cubicBezTo>
                <a:cubicBezTo>
                  <a:pt x="20846" y="6851"/>
                  <a:pt x="20362" y="5788"/>
                  <a:pt x="19892" y="4718"/>
                </a:cubicBezTo>
                <a:cubicBezTo>
                  <a:pt x="19806" y="4523"/>
                  <a:pt x="19717" y="4523"/>
                  <a:pt x="19541" y="4574"/>
                </a:cubicBezTo>
                <a:cubicBezTo>
                  <a:pt x="18917" y="4751"/>
                  <a:pt x="18286" y="4905"/>
                  <a:pt x="17662" y="5080"/>
                </a:cubicBezTo>
                <a:cubicBezTo>
                  <a:pt x="17490" y="5129"/>
                  <a:pt x="17378" y="5103"/>
                  <a:pt x="17261" y="4959"/>
                </a:cubicBezTo>
                <a:cubicBezTo>
                  <a:pt x="16959" y="4585"/>
                  <a:pt x="16599" y="4263"/>
                  <a:pt x="16213" y="3983"/>
                </a:cubicBezTo>
                <a:cubicBezTo>
                  <a:pt x="16001" y="3828"/>
                  <a:pt x="15960" y="3672"/>
                  <a:pt x="16008" y="3442"/>
                </a:cubicBezTo>
                <a:cubicBezTo>
                  <a:pt x="16135" y="2831"/>
                  <a:pt x="16245" y="2217"/>
                  <a:pt x="16383" y="1609"/>
                </a:cubicBezTo>
                <a:cubicBezTo>
                  <a:pt x="16428" y="1413"/>
                  <a:pt x="16387" y="1327"/>
                  <a:pt x="16201" y="1258"/>
                </a:cubicBezTo>
                <a:cubicBezTo>
                  <a:pt x="15118" y="858"/>
                  <a:pt x="14036" y="450"/>
                  <a:pt x="12956" y="36"/>
                </a:cubicBezTo>
                <a:cubicBezTo>
                  <a:pt x="12911" y="19"/>
                  <a:pt x="12873" y="7"/>
                  <a:pt x="12837" y="2"/>
                </a:cubicBezTo>
                <a:close/>
                <a:moveTo>
                  <a:pt x="10766" y="5818"/>
                </a:moveTo>
                <a:cubicBezTo>
                  <a:pt x="13503" y="5818"/>
                  <a:pt x="15722" y="8039"/>
                  <a:pt x="15722" y="10778"/>
                </a:cubicBezTo>
                <a:cubicBezTo>
                  <a:pt x="15722" y="13517"/>
                  <a:pt x="13503" y="15738"/>
                  <a:pt x="10766" y="15738"/>
                </a:cubicBezTo>
                <a:cubicBezTo>
                  <a:pt x="8030" y="15738"/>
                  <a:pt x="5810" y="13517"/>
                  <a:pt x="5810" y="10778"/>
                </a:cubicBezTo>
                <a:cubicBezTo>
                  <a:pt x="5810" y="8039"/>
                  <a:pt x="8030" y="5818"/>
                  <a:pt x="10766" y="5818"/>
                </a:cubicBezTo>
                <a:close/>
              </a:path>
            </a:pathLst>
          </a:custGeom>
          <a:solidFill>
            <a:srgbClr val="D72E5D"/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156" name="Gear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269250" y="2009835"/>
            <a:ext cx="1269877" cy="12701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32" h="21555" extrusionOk="0">
                <a:moveTo>
                  <a:pt x="12837" y="2"/>
                </a:moveTo>
                <a:cubicBezTo>
                  <a:pt x="12731" y="-11"/>
                  <a:pt x="12661" y="38"/>
                  <a:pt x="12588" y="172"/>
                </a:cubicBezTo>
                <a:cubicBezTo>
                  <a:pt x="12292" y="721"/>
                  <a:pt x="11969" y="1258"/>
                  <a:pt x="11661" y="1801"/>
                </a:cubicBezTo>
                <a:cubicBezTo>
                  <a:pt x="11547" y="2001"/>
                  <a:pt x="11418" y="2099"/>
                  <a:pt x="11153" y="2073"/>
                </a:cubicBezTo>
                <a:cubicBezTo>
                  <a:pt x="10691" y="2028"/>
                  <a:pt x="10220" y="2032"/>
                  <a:pt x="9759" y="2112"/>
                </a:cubicBezTo>
                <a:cubicBezTo>
                  <a:pt x="9550" y="2148"/>
                  <a:pt x="9432" y="2095"/>
                  <a:pt x="9318" y="1917"/>
                </a:cubicBezTo>
                <a:cubicBezTo>
                  <a:pt x="8969" y="1370"/>
                  <a:pt x="8594" y="841"/>
                  <a:pt x="8243" y="295"/>
                </a:cubicBezTo>
                <a:cubicBezTo>
                  <a:pt x="8145" y="142"/>
                  <a:pt x="8068" y="122"/>
                  <a:pt x="7905" y="198"/>
                </a:cubicBezTo>
                <a:cubicBezTo>
                  <a:pt x="6845" y="688"/>
                  <a:pt x="5781" y="1174"/>
                  <a:pt x="4712" y="1644"/>
                </a:cubicBezTo>
                <a:cubicBezTo>
                  <a:pt x="4517" y="1730"/>
                  <a:pt x="4517" y="1820"/>
                  <a:pt x="4567" y="1996"/>
                </a:cubicBezTo>
                <a:cubicBezTo>
                  <a:pt x="4742" y="2608"/>
                  <a:pt x="4890" y="3227"/>
                  <a:pt x="5065" y="3839"/>
                </a:cubicBezTo>
                <a:cubicBezTo>
                  <a:pt x="5122" y="4038"/>
                  <a:pt x="5098" y="4170"/>
                  <a:pt x="4932" y="4306"/>
                </a:cubicBezTo>
                <a:cubicBezTo>
                  <a:pt x="4561" y="4610"/>
                  <a:pt x="4227" y="4959"/>
                  <a:pt x="3950" y="5348"/>
                </a:cubicBezTo>
                <a:cubicBezTo>
                  <a:pt x="3802" y="5555"/>
                  <a:pt x="3648" y="5573"/>
                  <a:pt x="3439" y="5530"/>
                </a:cubicBezTo>
                <a:cubicBezTo>
                  <a:pt x="2827" y="5405"/>
                  <a:pt x="2213" y="5295"/>
                  <a:pt x="1605" y="5156"/>
                </a:cubicBezTo>
                <a:cubicBezTo>
                  <a:pt x="1409" y="5111"/>
                  <a:pt x="1325" y="5153"/>
                  <a:pt x="1257" y="5338"/>
                </a:cubicBezTo>
                <a:cubicBezTo>
                  <a:pt x="856" y="6423"/>
                  <a:pt x="449" y="7506"/>
                  <a:pt x="35" y="8586"/>
                </a:cubicBezTo>
                <a:cubicBezTo>
                  <a:pt x="-34" y="8767"/>
                  <a:pt x="-6" y="8857"/>
                  <a:pt x="173" y="8954"/>
                </a:cubicBezTo>
                <a:cubicBezTo>
                  <a:pt x="722" y="9251"/>
                  <a:pt x="1256" y="9574"/>
                  <a:pt x="1798" y="9882"/>
                </a:cubicBezTo>
                <a:cubicBezTo>
                  <a:pt x="2001" y="9997"/>
                  <a:pt x="2093" y="10127"/>
                  <a:pt x="2064" y="10392"/>
                </a:cubicBezTo>
                <a:cubicBezTo>
                  <a:pt x="2014" y="10855"/>
                  <a:pt x="2039" y="11326"/>
                  <a:pt x="2116" y="11788"/>
                </a:cubicBezTo>
                <a:cubicBezTo>
                  <a:pt x="2151" y="11998"/>
                  <a:pt x="2089" y="12115"/>
                  <a:pt x="1913" y="12228"/>
                </a:cubicBezTo>
                <a:cubicBezTo>
                  <a:pt x="1367" y="12578"/>
                  <a:pt x="837" y="12953"/>
                  <a:pt x="291" y="13303"/>
                </a:cubicBezTo>
                <a:cubicBezTo>
                  <a:pt x="136" y="13403"/>
                  <a:pt x="124" y="13482"/>
                  <a:pt x="199" y="13643"/>
                </a:cubicBezTo>
                <a:cubicBezTo>
                  <a:pt x="688" y="14705"/>
                  <a:pt x="1172" y="15768"/>
                  <a:pt x="1642" y="16837"/>
                </a:cubicBezTo>
                <a:cubicBezTo>
                  <a:pt x="1728" y="17034"/>
                  <a:pt x="1818" y="17032"/>
                  <a:pt x="1994" y="16982"/>
                </a:cubicBezTo>
                <a:cubicBezTo>
                  <a:pt x="2605" y="16807"/>
                  <a:pt x="3223" y="16651"/>
                  <a:pt x="3839" y="16489"/>
                </a:cubicBezTo>
                <a:cubicBezTo>
                  <a:pt x="3930" y="16465"/>
                  <a:pt x="4023" y="16451"/>
                  <a:pt x="4118" y="16432"/>
                </a:cubicBezTo>
                <a:cubicBezTo>
                  <a:pt x="4164" y="16485"/>
                  <a:pt x="4202" y="16532"/>
                  <a:pt x="4241" y="16576"/>
                </a:cubicBezTo>
                <a:cubicBezTo>
                  <a:pt x="4568" y="16944"/>
                  <a:pt x="4922" y="17287"/>
                  <a:pt x="5319" y="17573"/>
                </a:cubicBezTo>
                <a:cubicBezTo>
                  <a:pt x="5534" y="17728"/>
                  <a:pt x="5572" y="17885"/>
                  <a:pt x="5524" y="18114"/>
                </a:cubicBezTo>
                <a:cubicBezTo>
                  <a:pt x="5398" y="18725"/>
                  <a:pt x="5287" y="19339"/>
                  <a:pt x="5149" y="19947"/>
                </a:cubicBezTo>
                <a:cubicBezTo>
                  <a:pt x="5105" y="20142"/>
                  <a:pt x="5145" y="20229"/>
                  <a:pt x="5331" y="20297"/>
                </a:cubicBezTo>
                <a:cubicBezTo>
                  <a:pt x="6415" y="20698"/>
                  <a:pt x="7497" y="21106"/>
                  <a:pt x="8576" y="21520"/>
                </a:cubicBezTo>
                <a:cubicBezTo>
                  <a:pt x="8757" y="21589"/>
                  <a:pt x="8847" y="21563"/>
                  <a:pt x="8944" y="21383"/>
                </a:cubicBezTo>
                <a:cubicBezTo>
                  <a:pt x="9241" y="20834"/>
                  <a:pt x="9562" y="20299"/>
                  <a:pt x="9871" y="19757"/>
                </a:cubicBezTo>
                <a:cubicBezTo>
                  <a:pt x="9985" y="19558"/>
                  <a:pt x="10110" y="19452"/>
                  <a:pt x="10378" y="19481"/>
                </a:cubicBezTo>
                <a:cubicBezTo>
                  <a:pt x="10828" y="19528"/>
                  <a:pt x="11291" y="19534"/>
                  <a:pt x="11737" y="19445"/>
                </a:cubicBezTo>
                <a:cubicBezTo>
                  <a:pt x="12009" y="19391"/>
                  <a:pt x="12126" y="19505"/>
                  <a:pt x="12252" y="19698"/>
                </a:cubicBezTo>
                <a:cubicBezTo>
                  <a:pt x="12593" y="20221"/>
                  <a:pt x="12952" y="20733"/>
                  <a:pt x="13290" y="21259"/>
                </a:cubicBezTo>
                <a:cubicBezTo>
                  <a:pt x="13387" y="21411"/>
                  <a:pt x="13463" y="21432"/>
                  <a:pt x="13628" y="21356"/>
                </a:cubicBezTo>
                <a:cubicBezTo>
                  <a:pt x="14687" y="20866"/>
                  <a:pt x="15750" y="20382"/>
                  <a:pt x="16819" y="19912"/>
                </a:cubicBezTo>
                <a:cubicBezTo>
                  <a:pt x="17012" y="19827"/>
                  <a:pt x="17018" y="19738"/>
                  <a:pt x="16967" y="19560"/>
                </a:cubicBezTo>
                <a:cubicBezTo>
                  <a:pt x="16791" y="18948"/>
                  <a:pt x="16644" y="18329"/>
                  <a:pt x="16469" y="17716"/>
                </a:cubicBezTo>
                <a:cubicBezTo>
                  <a:pt x="16412" y="17519"/>
                  <a:pt x="16433" y="17386"/>
                  <a:pt x="16600" y="17250"/>
                </a:cubicBezTo>
                <a:cubicBezTo>
                  <a:pt x="16971" y="16946"/>
                  <a:pt x="17305" y="16598"/>
                  <a:pt x="17584" y="16209"/>
                </a:cubicBezTo>
                <a:cubicBezTo>
                  <a:pt x="17730" y="16006"/>
                  <a:pt x="17880" y="15980"/>
                  <a:pt x="18092" y="16024"/>
                </a:cubicBezTo>
                <a:cubicBezTo>
                  <a:pt x="18703" y="16151"/>
                  <a:pt x="19318" y="16260"/>
                  <a:pt x="19926" y="16398"/>
                </a:cubicBezTo>
                <a:cubicBezTo>
                  <a:pt x="20121" y="16442"/>
                  <a:pt x="20207" y="16404"/>
                  <a:pt x="20276" y="16218"/>
                </a:cubicBezTo>
                <a:cubicBezTo>
                  <a:pt x="20676" y="15133"/>
                  <a:pt x="21084" y="14050"/>
                  <a:pt x="21497" y="12970"/>
                </a:cubicBezTo>
                <a:cubicBezTo>
                  <a:pt x="21566" y="12790"/>
                  <a:pt x="21541" y="12697"/>
                  <a:pt x="21361" y="12600"/>
                </a:cubicBezTo>
                <a:cubicBezTo>
                  <a:pt x="20812" y="12303"/>
                  <a:pt x="20278" y="11982"/>
                  <a:pt x="19736" y="11674"/>
                </a:cubicBezTo>
                <a:cubicBezTo>
                  <a:pt x="19535" y="11559"/>
                  <a:pt x="19439" y="11431"/>
                  <a:pt x="19468" y="11163"/>
                </a:cubicBezTo>
                <a:cubicBezTo>
                  <a:pt x="19519" y="10701"/>
                  <a:pt x="19493" y="10230"/>
                  <a:pt x="19416" y="9768"/>
                </a:cubicBezTo>
                <a:cubicBezTo>
                  <a:pt x="19381" y="9559"/>
                  <a:pt x="19443" y="9442"/>
                  <a:pt x="19620" y="9328"/>
                </a:cubicBezTo>
                <a:cubicBezTo>
                  <a:pt x="20166" y="8978"/>
                  <a:pt x="20694" y="8603"/>
                  <a:pt x="21240" y="8252"/>
                </a:cubicBezTo>
                <a:cubicBezTo>
                  <a:pt x="21393" y="8154"/>
                  <a:pt x="21411" y="8075"/>
                  <a:pt x="21336" y="7912"/>
                </a:cubicBezTo>
                <a:cubicBezTo>
                  <a:pt x="20846" y="6851"/>
                  <a:pt x="20362" y="5788"/>
                  <a:pt x="19892" y="4718"/>
                </a:cubicBezTo>
                <a:cubicBezTo>
                  <a:pt x="19806" y="4523"/>
                  <a:pt x="19717" y="4523"/>
                  <a:pt x="19541" y="4574"/>
                </a:cubicBezTo>
                <a:cubicBezTo>
                  <a:pt x="18917" y="4751"/>
                  <a:pt x="18286" y="4905"/>
                  <a:pt x="17662" y="5080"/>
                </a:cubicBezTo>
                <a:cubicBezTo>
                  <a:pt x="17490" y="5129"/>
                  <a:pt x="17378" y="5103"/>
                  <a:pt x="17261" y="4959"/>
                </a:cubicBezTo>
                <a:cubicBezTo>
                  <a:pt x="16959" y="4585"/>
                  <a:pt x="16599" y="4263"/>
                  <a:pt x="16213" y="3983"/>
                </a:cubicBezTo>
                <a:cubicBezTo>
                  <a:pt x="16001" y="3828"/>
                  <a:pt x="15960" y="3672"/>
                  <a:pt x="16008" y="3442"/>
                </a:cubicBezTo>
                <a:cubicBezTo>
                  <a:pt x="16135" y="2831"/>
                  <a:pt x="16245" y="2217"/>
                  <a:pt x="16383" y="1609"/>
                </a:cubicBezTo>
                <a:cubicBezTo>
                  <a:pt x="16428" y="1413"/>
                  <a:pt x="16387" y="1327"/>
                  <a:pt x="16201" y="1258"/>
                </a:cubicBezTo>
                <a:cubicBezTo>
                  <a:pt x="15118" y="858"/>
                  <a:pt x="14036" y="450"/>
                  <a:pt x="12956" y="36"/>
                </a:cubicBezTo>
                <a:cubicBezTo>
                  <a:pt x="12911" y="19"/>
                  <a:pt x="12873" y="7"/>
                  <a:pt x="12837" y="2"/>
                </a:cubicBezTo>
                <a:close/>
                <a:moveTo>
                  <a:pt x="10766" y="5818"/>
                </a:moveTo>
                <a:cubicBezTo>
                  <a:pt x="13503" y="5818"/>
                  <a:pt x="15722" y="8039"/>
                  <a:pt x="15722" y="10778"/>
                </a:cubicBezTo>
                <a:cubicBezTo>
                  <a:pt x="15722" y="13517"/>
                  <a:pt x="13503" y="15738"/>
                  <a:pt x="10766" y="15738"/>
                </a:cubicBezTo>
                <a:cubicBezTo>
                  <a:pt x="8030" y="15738"/>
                  <a:pt x="5810" y="13517"/>
                  <a:pt x="5810" y="10778"/>
                </a:cubicBezTo>
                <a:cubicBezTo>
                  <a:pt x="5810" y="8039"/>
                  <a:pt x="8030" y="5818"/>
                  <a:pt x="10766" y="5818"/>
                </a:cubicBezTo>
                <a:close/>
              </a:path>
            </a:pathLst>
          </a:custGeom>
          <a:solidFill>
            <a:srgbClr val="FFFFFF"/>
          </a:solidFill>
          <a:ln w="38100">
            <a:solidFill>
              <a:srgbClr val="E9682C"/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157" name="Gear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535129" y="2111832"/>
            <a:ext cx="1531123" cy="153142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32" h="21555" extrusionOk="0">
                <a:moveTo>
                  <a:pt x="12837" y="2"/>
                </a:moveTo>
                <a:cubicBezTo>
                  <a:pt x="12731" y="-11"/>
                  <a:pt x="12661" y="38"/>
                  <a:pt x="12588" y="172"/>
                </a:cubicBezTo>
                <a:cubicBezTo>
                  <a:pt x="12292" y="721"/>
                  <a:pt x="11969" y="1258"/>
                  <a:pt x="11661" y="1801"/>
                </a:cubicBezTo>
                <a:cubicBezTo>
                  <a:pt x="11547" y="2001"/>
                  <a:pt x="11418" y="2099"/>
                  <a:pt x="11153" y="2073"/>
                </a:cubicBezTo>
                <a:cubicBezTo>
                  <a:pt x="10691" y="2028"/>
                  <a:pt x="10220" y="2032"/>
                  <a:pt x="9759" y="2112"/>
                </a:cubicBezTo>
                <a:cubicBezTo>
                  <a:pt x="9550" y="2148"/>
                  <a:pt x="9432" y="2095"/>
                  <a:pt x="9318" y="1917"/>
                </a:cubicBezTo>
                <a:cubicBezTo>
                  <a:pt x="8969" y="1370"/>
                  <a:pt x="8594" y="841"/>
                  <a:pt x="8243" y="295"/>
                </a:cubicBezTo>
                <a:cubicBezTo>
                  <a:pt x="8145" y="142"/>
                  <a:pt x="8068" y="122"/>
                  <a:pt x="7905" y="198"/>
                </a:cubicBezTo>
                <a:cubicBezTo>
                  <a:pt x="6845" y="688"/>
                  <a:pt x="5781" y="1174"/>
                  <a:pt x="4712" y="1644"/>
                </a:cubicBezTo>
                <a:cubicBezTo>
                  <a:pt x="4517" y="1730"/>
                  <a:pt x="4517" y="1820"/>
                  <a:pt x="4567" y="1996"/>
                </a:cubicBezTo>
                <a:cubicBezTo>
                  <a:pt x="4742" y="2608"/>
                  <a:pt x="4890" y="3227"/>
                  <a:pt x="5065" y="3839"/>
                </a:cubicBezTo>
                <a:cubicBezTo>
                  <a:pt x="5122" y="4038"/>
                  <a:pt x="5098" y="4170"/>
                  <a:pt x="4932" y="4306"/>
                </a:cubicBezTo>
                <a:cubicBezTo>
                  <a:pt x="4561" y="4610"/>
                  <a:pt x="4227" y="4959"/>
                  <a:pt x="3950" y="5348"/>
                </a:cubicBezTo>
                <a:cubicBezTo>
                  <a:pt x="3802" y="5555"/>
                  <a:pt x="3648" y="5573"/>
                  <a:pt x="3439" y="5530"/>
                </a:cubicBezTo>
                <a:cubicBezTo>
                  <a:pt x="2827" y="5405"/>
                  <a:pt x="2213" y="5295"/>
                  <a:pt x="1605" y="5156"/>
                </a:cubicBezTo>
                <a:cubicBezTo>
                  <a:pt x="1409" y="5111"/>
                  <a:pt x="1325" y="5153"/>
                  <a:pt x="1257" y="5338"/>
                </a:cubicBezTo>
                <a:cubicBezTo>
                  <a:pt x="856" y="6423"/>
                  <a:pt x="449" y="7506"/>
                  <a:pt x="35" y="8586"/>
                </a:cubicBezTo>
                <a:cubicBezTo>
                  <a:pt x="-34" y="8767"/>
                  <a:pt x="-6" y="8857"/>
                  <a:pt x="173" y="8954"/>
                </a:cubicBezTo>
                <a:cubicBezTo>
                  <a:pt x="722" y="9251"/>
                  <a:pt x="1256" y="9574"/>
                  <a:pt x="1798" y="9882"/>
                </a:cubicBezTo>
                <a:cubicBezTo>
                  <a:pt x="2001" y="9997"/>
                  <a:pt x="2093" y="10127"/>
                  <a:pt x="2064" y="10392"/>
                </a:cubicBezTo>
                <a:cubicBezTo>
                  <a:pt x="2014" y="10855"/>
                  <a:pt x="2039" y="11326"/>
                  <a:pt x="2116" y="11788"/>
                </a:cubicBezTo>
                <a:cubicBezTo>
                  <a:pt x="2151" y="11998"/>
                  <a:pt x="2089" y="12115"/>
                  <a:pt x="1913" y="12228"/>
                </a:cubicBezTo>
                <a:cubicBezTo>
                  <a:pt x="1367" y="12578"/>
                  <a:pt x="837" y="12953"/>
                  <a:pt x="291" y="13303"/>
                </a:cubicBezTo>
                <a:cubicBezTo>
                  <a:pt x="136" y="13403"/>
                  <a:pt x="124" y="13482"/>
                  <a:pt x="199" y="13643"/>
                </a:cubicBezTo>
                <a:cubicBezTo>
                  <a:pt x="688" y="14705"/>
                  <a:pt x="1172" y="15768"/>
                  <a:pt x="1642" y="16837"/>
                </a:cubicBezTo>
                <a:cubicBezTo>
                  <a:pt x="1728" y="17034"/>
                  <a:pt x="1818" y="17032"/>
                  <a:pt x="1994" y="16982"/>
                </a:cubicBezTo>
                <a:cubicBezTo>
                  <a:pt x="2605" y="16807"/>
                  <a:pt x="3223" y="16651"/>
                  <a:pt x="3839" y="16489"/>
                </a:cubicBezTo>
                <a:cubicBezTo>
                  <a:pt x="3930" y="16465"/>
                  <a:pt x="4023" y="16451"/>
                  <a:pt x="4118" y="16432"/>
                </a:cubicBezTo>
                <a:cubicBezTo>
                  <a:pt x="4164" y="16485"/>
                  <a:pt x="4202" y="16532"/>
                  <a:pt x="4241" y="16576"/>
                </a:cubicBezTo>
                <a:cubicBezTo>
                  <a:pt x="4568" y="16944"/>
                  <a:pt x="4922" y="17287"/>
                  <a:pt x="5319" y="17573"/>
                </a:cubicBezTo>
                <a:cubicBezTo>
                  <a:pt x="5534" y="17728"/>
                  <a:pt x="5572" y="17885"/>
                  <a:pt x="5524" y="18114"/>
                </a:cubicBezTo>
                <a:cubicBezTo>
                  <a:pt x="5398" y="18725"/>
                  <a:pt x="5287" y="19339"/>
                  <a:pt x="5149" y="19947"/>
                </a:cubicBezTo>
                <a:cubicBezTo>
                  <a:pt x="5105" y="20142"/>
                  <a:pt x="5145" y="20229"/>
                  <a:pt x="5331" y="20297"/>
                </a:cubicBezTo>
                <a:cubicBezTo>
                  <a:pt x="6415" y="20698"/>
                  <a:pt x="7497" y="21106"/>
                  <a:pt x="8576" y="21520"/>
                </a:cubicBezTo>
                <a:cubicBezTo>
                  <a:pt x="8757" y="21589"/>
                  <a:pt x="8847" y="21563"/>
                  <a:pt x="8944" y="21383"/>
                </a:cubicBezTo>
                <a:cubicBezTo>
                  <a:pt x="9241" y="20834"/>
                  <a:pt x="9562" y="20299"/>
                  <a:pt x="9871" y="19757"/>
                </a:cubicBezTo>
                <a:cubicBezTo>
                  <a:pt x="9985" y="19558"/>
                  <a:pt x="10110" y="19452"/>
                  <a:pt x="10378" y="19481"/>
                </a:cubicBezTo>
                <a:cubicBezTo>
                  <a:pt x="10828" y="19528"/>
                  <a:pt x="11291" y="19534"/>
                  <a:pt x="11737" y="19445"/>
                </a:cubicBezTo>
                <a:cubicBezTo>
                  <a:pt x="12009" y="19391"/>
                  <a:pt x="12126" y="19505"/>
                  <a:pt x="12252" y="19698"/>
                </a:cubicBezTo>
                <a:cubicBezTo>
                  <a:pt x="12593" y="20221"/>
                  <a:pt x="12952" y="20733"/>
                  <a:pt x="13290" y="21259"/>
                </a:cubicBezTo>
                <a:cubicBezTo>
                  <a:pt x="13387" y="21411"/>
                  <a:pt x="13463" y="21432"/>
                  <a:pt x="13628" y="21356"/>
                </a:cubicBezTo>
                <a:cubicBezTo>
                  <a:pt x="14687" y="20866"/>
                  <a:pt x="15750" y="20382"/>
                  <a:pt x="16819" y="19912"/>
                </a:cubicBezTo>
                <a:cubicBezTo>
                  <a:pt x="17012" y="19827"/>
                  <a:pt x="17018" y="19738"/>
                  <a:pt x="16967" y="19560"/>
                </a:cubicBezTo>
                <a:cubicBezTo>
                  <a:pt x="16791" y="18948"/>
                  <a:pt x="16644" y="18329"/>
                  <a:pt x="16469" y="17716"/>
                </a:cubicBezTo>
                <a:cubicBezTo>
                  <a:pt x="16412" y="17519"/>
                  <a:pt x="16433" y="17386"/>
                  <a:pt x="16600" y="17250"/>
                </a:cubicBezTo>
                <a:cubicBezTo>
                  <a:pt x="16971" y="16946"/>
                  <a:pt x="17305" y="16598"/>
                  <a:pt x="17584" y="16209"/>
                </a:cubicBezTo>
                <a:cubicBezTo>
                  <a:pt x="17730" y="16006"/>
                  <a:pt x="17880" y="15980"/>
                  <a:pt x="18092" y="16024"/>
                </a:cubicBezTo>
                <a:cubicBezTo>
                  <a:pt x="18703" y="16151"/>
                  <a:pt x="19318" y="16260"/>
                  <a:pt x="19926" y="16398"/>
                </a:cubicBezTo>
                <a:cubicBezTo>
                  <a:pt x="20121" y="16442"/>
                  <a:pt x="20207" y="16404"/>
                  <a:pt x="20276" y="16218"/>
                </a:cubicBezTo>
                <a:cubicBezTo>
                  <a:pt x="20676" y="15133"/>
                  <a:pt x="21084" y="14050"/>
                  <a:pt x="21497" y="12970"/>
                </a:cubicBezTo>
                <a:cubicBezTo>
                  <a:pt x="21566" y="12790"/>
                  <a:pt x="21541" y="12697"/>
                  <a:pt x="21361" y="12600"/>
                </a:cubicBezTo>
                <a:cubicBezTo>
                  <a:pt x="20812" y="12303"/>
                  <a:pt x="20278" y="11982"/>
                  <a:pt x="19736" y="11674"/>
                </a:cubicBezTo>
                <a:cubicBezTo>
                  <a:pt x="19535" y="11559"/>
                  <a:pt x="19439" y="11431"/>
                  <a:pt x="19468" y="11163"/>
                </a:cubicBezTo>
                <a:cubicBezTo>
                  <a:pt x="19519" y="10701"/>
                  <a:pt x="19493" y="10230"/>
                  <a:pt x="19416" y="9768"/>
                </a:cubicBezTo>
                <a:cubicBezTo>
                  <a:pt x="19381" y="9559"/>
                  <a:pt x="19443" y="9442"/>
                  <a:pt x="19620" y="9328"/>
                </a:cubicBezTo>
                <a:cubicBezTo>
                  <a:pt x="20166" y="8978"/>
                  <a:pt x="20694" y="8603"/>
                  <a:pt x="21240" y="8252"/>
                </a:cubicBezTo>
                <a:cubicBezTo>
                  <a:pt x="21393" y="8154"/>
                  <a:pt x="21411" y="8075"/>
                  <a:pt x="21336" y="7912"/>
                </a:cubicBezTo>
                <a:cubicBezTo>
                  <a:pt x="20846" y="6851"/>
                  <a:pt x="20362" y="5788"/>
                  <a:pt x="19892" y="4718"/>
                </a:cubicBezTo>
                <a:cubicBezTo>
                  <a:pt x="19806" y="4523"/>
                  <a:pt x="19717" y="4523"/>
                  <a:pt x="19541" y="4574"/>
                </a:cubicBezTo>
                <a:cubicBezTo>
                  <a:pt x="18917" y="4751"/>
                  <a:pt x="18286" y="4905"/>
                  <a:pt x="17662" y="5080"/>
                </a:cubicBezTo>
                <a:cubicBezTo>
                  <a:pt x="17490" y="5129"/>
                  <a:pt x="17378" y="5103"/>
                  <a:pt x="17261" y="4959"/>
                </a:cubicBezTo>
                <a:cubicBezTo>
                  <a:pt x="16959" y="4585"/>
                  <a:pt x="16599" y="4263"/>
                  <a:pt x="16213" y="3983"/>
                </a:cubicBezTo>
                <a:cubicBezTo>
                  <a:pt x="16001" y="3828"/>
                  <a:pt x="15960" y="3672"/>
                  <a:pt x="16008" y="3442"/>
                </a:cubicBezTo>
                <a:cubicBezTo>
                  <a:pt x="16135" y="2831"/>
                  <a:pt x="16245" y="2217"/>
                  <a:pt x="16383" y="1609"/>
                </a:cubicBezTo>
                <a:cubicBezTo>
                  <a:pt x="16428" y="1413"/>
                  <a:pt x="16387" y="1327"/>
                  <a:pt x="16201" y="1258"/>
                </a:cubicBezTo>
                <a:cubicBezTo>
                  <a:pt x="15118" y="858"/>
                  <a:pt x="14036" y="450"/>
                  <a:pt x="12956" y="36"/>
                </a:cubicBezTo>
                <a:cubicBezTo>
                  <a:pt x="12911" y="19"/>
                  <a:pt x="12873" y="7"/>
                  <a:pt x="12837" y="2"/>
                </a:cubicBezTo>
                <a:close/>
                <a:moveTo>
                  <a:pt x="10766" y="5818"/>
                </a:moveTo>
                <a:cubicBezTo>
                  <a:pt x="13503" y="5818"/>
                  <a:pt x="15722" y="8039"/>
                  <a:pt x="15722" y="10778"/>
                </a:cubicBezTo>
                <a:cubicBezTo>
                  <a:pt x="15722" y="13517"/>
                  <a:pt x="13503" y="15738"/>
                  <a:pt x="10766" y="15738"/>
                </a:cubicBezTo>
                <a:cubicBezTo>
                  <a:pt x="8030" y="15738"/>
                  <a:pt x="5810" y="13517"/>
                  <a:pt x="5810" y="10778"/>
                </a:cubicBezTo>
                <a:cubicBezTo>
                  <a:pt x="5810" y="8039"/>
                  <a:pt x="8030" y="5818"/>
                  <a:pt x="10766" y="5818"/>
                </a:cubicBezTo>
                <a:close/>
              </a:path>
            </a:pathLst>
          </a:custGeom>
          <a:solidFill>
            <a:srgbClr val="F5CCD6"/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158" name="Gear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977801" y="4478379"/>
            <a:ext cx="1531123" cy="153142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32" h="21555" extrusionOk="0">
                <a:moveTo>
                  <a:pt x="12837" y="2"/>
                </a:moveTo>
                <a:cubicBezTo>
                  <a:pt x="12731" y="-11"/>
                  <a:pt x="12661" y="38"/>
                  <a:pt x="12588" y="172"/>
                </a:cubicBezTo>
                <a:cubicBezTo>
                  <a:pt x="12292" y="721"/>
                  <a:pt x="11969" y="1258"/>
                  <a:pt x="11661" y="1801"/>
                </a:cubicBezTo>
                <a:cubicBezTo>
                  <a:pt x="11547" y="2001"/>
                  <a:pt x="11418" y="2099"/>
                  <a:pt x="11153" y="2073"/>
                </a:cubicBezTo>
                <a:cubicBezTo>
                  <a:pt x="10691" y="2028"/>
                  <a:pt x="10220" y="2032"/>
                  <a:pt x="9759" y="2112"/>
                </a:cubicBezTo>
                <a:cubicBezTo>
                  <a:pt x="9550" y="2148"/>
                  <a:pt x="9432" y="2095"/>
                  <a:pt x="9318" y="1917"/>
                </a:cubicBezTo>
                <a:cubicBezTo>
                  <a:pt x="8969" y="1370"/>
                  <a:pt x="8594" y="841"/>
                  <a:pt x="8243" y="295"/>
                </a:cubicBezTo>
                <a:cubicBezTo>
                  <a:pt x="8145" y="142"/>
                  <a:pt x="8068" y="122"/>
                  <a:pt x="7905" y="198"/>
                </a:cubicBezTo>
                <a:cubicBezTo>
                  <a:pt x="6845" y="688"/>
                  <a:pt x="5781" y="1174"/>
                  <a:pt x="4712" y="1644"/>
                </a:cubicBezTo>
                <a:cubicBezTo>
                  <a:pt x="4517" y="1730"/>
                  <a:pt x="4517" y="1820"/>
                  <a:pt x="4567" y="1996"/>
                </a:cubicBezTo>
                <a:cubicBezTo>
                  <a:pt x="4742" y="2608"/>
                  <a:pt x="4890" y="3227"/>
                  <a:pt x="5065" y="3839"/>
                </a:cubicBezTo>
                <a:cubicBezTo>
                  <a:pt x="5122" y="4038"/>
                  <a:pt x="5098" y="4170"/>
                  <a:pt x="4932" y="4306"/>
                </a:cubicBezTo>
                <a:cubicBezTo>
                  <a:pt x="4561" y="4610"/>
                  <a:pt x="4227" y="4959"/>
                  <a:pt x="3950" y="5348"/>
                </a:cubicBezTo>
                <a:cubicBezTo>
                  <a:pt x="3802" y="5555"/>
                  <a:pt x="3648" y="5573"/>
                  <a:pt x="3439" y="5530"/>
                </a:cubicBezTo>
                <a:cubicBezTo>
                  <a:pt x="2827" y="5405"/>
                  <a:pt x="2213" y="5295"/>
                  <a:pt x="1605" y="5156"/>
                </a:cubicBezTo>
                <a:cubicBezTo>
                  <a:pt x="1409" y="5111"/>
                  <a:pt x="1325" y="5153"/>
                  <a:pt x="1257" y="5338"/>
                </a:cubicBezTo>
                <a:cubicBezTo>
                  <a:pt x="856" y="6423"/>
                  <a:pt x="449" y="7506"/>
                  <a:pt x="35" y="8586"/>
                </a:cubicBezTo>
                <a:cubicBezTo>
                  <a:pt x="-34" y="8767"/>
                  <a:pt x="-6" y="8857"/>
                  <a:pt x="173" y="8954"/>
                </a:cubicBezTo>
                <a:cubicBezTo>
                  <a:pt x="722" y="9251"/>
                  <a:pt x="1256" y="9574"/>
                  <a:pt x="1798" y="9882"/>
                </a:cubicBezTo>
                <a:cubicBezTo>
                  <a:pt x="2001" y="9997"/>
                  <a:pt x="2093" y="10127"/>
                  <a:pt x="2064" y="10392"/>
                </a:cubicBezTo>
                <a:cubicBezTo>
                  <a:pt x="2014" y="10855"/>
                  <a:pt x="2039" y="11326"/>
                  <a:pt x="2116" y="11788"/>
                </a:cubicBezTo>
                <a:cubicBezTo>
                  <a:pt x="2151" y="11998"/>
                  <a:pt x="2089" y="12115"/>
                  <a:pt x="1913" y="12228"/>
                </a:cubicBezTo>
                <a:cubicBezTo>
                  <a:pt x="1367" y="12578"/>
                  <a:pt x="837" y="12953"/>
                  <a:pt x="291" y="13303"/>
                </a:cubicBezTo>
                <a:cubicBezTo>
                  <a:pt x="136" y="13403"/>
                  <a:pt x="124" y="13482"/>
                  <a:pt x="199" y="13643"/>
                </a:cubicBezTo>
                <a:cubicBezTo>
                  <a:pt x="688" y="14705"/>
                  <a:pt x="1172" y="15768"/>
                  <a:pt x="1642" y="16837"/>
                </a:cubicBezTo>
                <a:cubicBezTo>
                  <a:pt x="1728" y="17034"/>
                  <a:pt x="1818" y="17032"/>
                  <a:pt x="1994" y="16982"/>
                </a:cubicBezTo>
                <a:cubicBezTo>
                  <a:pt x="2605" y="16807"/>
                  <a:pt x="3223" y="16651"/>
                  <a:pt x="3839" y="16489"/>
                </a:cubicBezTo>
                <a:cubicBezTo>
                  <a:pt x="3930" y="16465"/>
                  <a:pt x="4023" y="16451"/>
                  <a:pt x="4118" y="16432"/>
                </a:cubicBezTo>
                <a:cubicBezTo>
                  <a:pt x="4164" y="16485"/>
                  <a:pt x="4202" y="16532"/>
                  <a:pt x="4241" y="16576"/>
                </a:cubicBezTo>
                <a:cubicBezTo>
                  <a:pt x="4568" y="16944"/>
                  <a:pt x="4922" y="17287"/>
                  <a:pt x="5319" y="17573"/>
                </a:cubicBezTo>
                <a:cubicBezTo>
                  <a:pt x="5534" y="17728"/>
                  <a:pt x="5572" y="17885"/>
                  <a:pt x="5524" y="18114"/>
                </a:cubicBezTo>
                <a:cubicBezTo>
                  <a:pt x="5398" y="18725"/>
                  <a:pt x="5287" y="19339"/>
                  <a:pt x="5149" y="19947"/>
                </a:cubicBezTo>
                <a:cubicBezTo>
                  <a:pt x="5105" y="20142"/>
                  <a:pt x="5145" y="20229"/>
                  <a:pt x="5331" y="20297"/>
                </a:cubicBezTo>
                <a:cubicBezTo>
                  <a:pt x="6415" y="20698"/>
                  <a:pt x="7497" y="21106"/>
                  <a:pt x="8576" y="21520"/>
                </a:cubicBezTo>
                <a:cubicBezTo>
                  <a:pt x="8757" y="21589"/>
                  <a:pt x="8847" y="21563"/>
                  <a:pt x="8944" y="21383"/>
                </a:cubicBezTo>
                <a:cubicBezTo>
                  <a:pt x="9241" y="20834"/>
                  <a:pt x="9562" y="20299"/>
                  <a:pt x="9871" y="19757"/>
                </a:cubicBezTo>
                <a:cubicBezTo>
                  <a:pt x="9985" y="19558"/>
                  <a:pt x="10110" y="19452"/>
                  <a:pt x="10378" y="19481"/>
                </a:cubicBezTo>
                <a:cubicBezTo>
                  <a:pt x="10828" y="19528"/>
                  <a:pt x="11291" y="19534"/>
                  <a:pt x="11737" y="19445"/>
                </a:cubicBezTo>
                <a:cubicBezTo>
                  <a:pt x="12009" y="19391"/>
                  <a:pt x="12126" y="19505"/>
                  <a:pt x="12252" y="19698"/>
                </a:cubicBezTo>
                <a:cubicBezTo>
                  <a:pt x="12593" y="20221"/>
                  <a:pt x="12952" y="20733"/>
                  <a:pt x="13290" y="21259"/>
                </a:cubicBezTo>
                <a:cubicBezTo>
                  <a:pt x="13387" y="21411"/>
                  <a:pt x="13463" y="21432"/>
                  <a:pt x="13628" y="21356"/>
                </a:cubicBezTo>
                <a:cubicBezTo>
                  <a:pt x="14687" y="20866"/>
                  <a:pt x="15750" y="20382"/>
                  <a:pt x="16819" y="19912"/>
                </a:cubicBezTo>
                <a:cubicBezTo>
                  <a:pt x="17012" y="19827"/>
                  <a:pt x="17018" y="19738"/>
                  <a:pt x="16967" y="19560"/>
                </a:cubicBezTo>
                <a:cubicBezTo>
                  <a:pt x="16791" y="18948"/>
                  <a:pt x="16644" y="18329"/>
                  <a:pt x="16469" y="17716"/>
                </a:cubicBezTo>
                <a:cubicBezTo>
                  <a:pt x="16412" y="17519"/>
                  <a:pt x="16433" y="17386"/>
                  <a:pt x="16600" y="17250"/>
                </a:cubicBezTo>
                <a:cubicBezTo>
                  <a:pt x="16971" y="16946"/>
                  <a:pt x="17305" y="16598"/>
                  <a:pt x="17584" y="16209"/>
                </a:cubicBezTo>
                <a:cubicBezTo>
                  <a:pt x="17730" y="16006"/>
                  <a:pt x="17880" y="15980"/>
                  <a:pt x="18092" y="16024"/>
                </a:cubicBezTo>
                <a:cubicBezTo>
                  <a:pt x="18703" y="16151"/>
                  <a:pt x="19318" y="16260"/>
                  <a:pt x="19926" y="16398"/>
                </a:cubicBezTo>
                <a:cubicBezTo>
                  <a:pt x="20121" y="16442"/>
                  <a:pt x="20207" y="16404"/>
                  <a:pt x="20276" y="16218"/>
                </a:cubicBezTo>
                <a:cubicBezTo>
                  <a:pt x="20676" y="15133"/>
                  <a:pt x="21084" y="14050"/>
                  <a:pt x="21497" y="12970"/>
                </a:cubicBezTo>
                <a:cubicBezTo>
                  <a:pt x="21566" y="12790"/>
                  <a:pt x="21541" y="12697"/>
                  <a:pt x="21361" y="12600"/>
                </a:cubicBezTo>
                <a:cubicBezTo>
                  <a:pt x="20812" y="12303"/>
                  <a:pt x="20278" y="11982"/>
                  <a:pt x="19736" y="11674"/>
                </a:cubicBezTo>
                <a:cubicBezTo>
                  <a:pt x="19535" y="11559"/>
                  <a:pt x="19439" y="11431"/>
                  <a:pt x="19468" y="11163"/>
                </a:cubicBezTo>
                <a:cubicBezTo>
                  <a:pt x="19519" y="10701"/>
                  <a:pt x="19493" y="10230"/>
                  <a:pt x="19416" y="9768"/>
                </a:cubicBezTo>
                <a:cubicBezTo>
                  <a:pt x="19381" y="9559"/>
                  <a:pt x="19443" y="9442"/>
                  <a:pt x="19620" y="9328"/>
                </a:cubicBezTo>
                <a:cubicBezTo>
                  <a:pt x="20166" y="8978"/>
                  <a:pt x="20694" y="8603"/>
                  <a:pt x="21240" y="8252"/>
                </a:cubicBezTo>
                <a:cubicBezTo>
                  <a:pt x="21393" y="8154"/>
                  <a:pt x="21411" y="8075"/>
                  <a:pt x="21336" y="7912"/>
                </a:cubicBezTo>
                <a:cubicBezTo>
                  <a:pt x="20846" y="6851"/>
                  <a:pt x="20362" y="5788"/>
                  <a:pt x="19892" y="4718"/>
                </a:cubicBezTo>
                <a:cubicBezTo>
                  <a:pt x="19806" y="4523"/>
                  <a:pt x="19717" y="4523"/>
                  <a:pt x="19541" y="4574"/>
                </a:cubicBezTo>
                <a:cubicBezTo>
                  <a:pt x="18917" y="4751"/>
                  <a:pt x="18286" y="4905"/>
                  <a:pt x="17662" y="5080"/>
                </a:cubicBezTo>
                <a:cubicBezTo>
                  <a:pt x="17490" y="5129"/>
                  <a:pt x="17378" y="5103"/>
                  <a:pt x="17261" y="4959"/>
                </a:cubicBezTo>
                <a:cubicBezTo>
                  <a:pt x="16959" y="4585"/>
                  <a:pt x="16599" y="4263"/>
                  <a:pt x="16213" y="3983"/>
                </a:cubicBezTo>
                <a:cubicBezTo>
                  <a:pt x="16001" y="3828"/>
                  <a:pt x="15960" y="3672"/>
                  <a:pt x="16008" y="3442"/>
                </a:cubicBezTo>
                <a:cubicBezTo>
                  <a:pt x="16135" y="2831"/>
                  <a:pt x="16245" y="2217"/>
                  <a:pt x="16383" y="1609"/>
                </a:cubicBezTo>
                <a:cubicBezTo>
                  <a:pt x="16428" y="1413"/>
                  <a:pt x="16387" y="1327"/>
                  <a:pt x="16201" y="1258"/>
                </a:cubicBezTo>
                <a:cubicBezTo>
                  <a:pt x="15118" y="858"/>
                  <a:pt x="14036" y="450"/>
                  <a:pt x="12956" y="36"/>
                </a:cubicBezTo>
                <a:cubicBezTo>
                  <a:pt x="12911" y="19"/>
                  <a:pt x="12873" y="7"/>
                  <a:pt x="12837" y="2"/>
                </a:cubicBezTo>
                <a:close/>
                <a:moveTo>
                  <a:pt x="10766" y="5818"/>
                </a:moveTo>
                <a:cubicBezTo>
                  <a:pt x="13503" y="5818"/>
                  <a:pt x="15722" y="8039"/>
                  <a:pt x="15722" y="10778"/>
                </a:cubicBezTo>
                <a:cubicBezTo>
                  <a:pt x="15722" y="13517"/>
                  <a:pt x="13503" y="15738"/>
                  <a:pt x="10766" y="15738"/>
                </a:cubicBezTo>
                <a:cubicBezTo>
                  <a:pt x="8030" y="15738"/>
                  <a:pt x="5810" y="13517"/>
                  <a:pt x="5810" y="10778"/>
                </a:cubicBezTo>
                <a:cubicBezTo>
                  <a:pt x="5810" y="8039"/>
                  <a:pt x="8030" y="5818"/>
                  <a:pt x="10766" y="5818"/>
                </a:cubicBezTo>
                <a:close/>
              </a:path>
            </a:pathLst>
          </a:custGeom>
          <a:solidFill>
            <a:srgbClr val="FFFFFF"/>
          </a:solidFill>
          <a:ln w="38100">
            <a:solidFill>
              <a:srgbClr val="D72E5D"/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159" name="Gear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991236" y="3637607"/>
            <a:ext cx="1007829" cy="10080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32" h="21555" extrusionOk="0">
                <a:moveTo>
                  <a:pt x="12837" y="2"/>
                </a:moveTo>
                <a:cubicBezTo>
                  <a:pt x="12731" y="-11"/>
                  <a:pt x="12661" y="38"/>
                  <a:pt x="12588" y="172"/>
                </a:cubicBezTo>
                <a:cubicBezTo>
                  <a:pt x="12292" y="721"/>
                  <a:pt x="11969" y="1258"/>
                  <a:pt x="11661" y="1801"/>
                </a:cubicBezTo>
                <a:cubicBezTo>
                  <a:pt x="11547" y="2001"/>
                  <a:pt x="11418" y="2099"/>
                  <a:pt x="11153" y="2073"/>
                </a:cubicBezTo>
                <a:cubicBezTo>
                  <a:pt x="10691" y="2028"/>
                  <a:pt x="10220" y="2032"/>
                  <a:pt x="9759" y="2112"/>
                </a:cubicBezTo>
                <a:cubicBezTo>
                  <a:pt x="9550" y="2148"/>
                  <a:pt x="9432" y="2095"/>
                  <a:pt x="9318" y="1917"/>
                </a:cubicBezTo>
                <a:cubicBezTo>
                  <a:pt x="8969" y="1370"/>
                  <a:pt x="8594" y="841"/>
                  <a:pt x="8243" y="295"/>
                </a:cubicBezTo>
                <a:cubicBezTo>
                  <a:pt x="8145" y="142"/>
                  <a:pt x="8068" y="122"/>
                  <a:pt x="7905" y="198"/>
                </a:cubicBezTo>
                <a:cubicBezTo>
                  <a:pt x="6845" y="688"/>
                  <a:pt x="5781" y="1174"/>
                  <a:pt x="4712" y="1644"/>
                </a:cubicBezTo>
                <a:cubicBezTo>
                  <a:pt x="4517" y="1730"/>
                  <a:pt x="4517" y="1820"/>
                  <a:pt x="4567" y="1996"/>
                </a:cubicBezTo>
                <a:cubicBezTo>
                  <a:pt x="4742" y="2608"/>
                  <a:pt x="4890" y="3227"/>
                  <a:pt x="5065" y="3839"/>
                </a:cubicBezTo>
                <a:cubicBezTo>
                  <a:pt x="5122" y="4038"/>
                  <a:pt x="5098" y="4170"/>
                  <a:pt x="4932" y="4306"/>
                </a:cubicBezTo>
                <a:cubicBezTo>
                  <a:pt x="4561" y="4610"/>
                  <a:pt x="4227" y="4959"/>
                  <a:pt x="3950" y="5348"/>
                </a:cubicBezTo>
                <a:cubicBezTo>
                  <a:pt x="3802" y="5555"/>
                  <a:pt x="3648" y="5573"/>
                  <a:pt x="3439" y="5530"/>
                </a:cubicBezTo>
                <a:cubicBezTo>
                  <a:pt x="2827" y="5405"/>
                  <a:pt x="2213" y="5295"/>
                  <a:pt x="1605" y="5156"/>
                </a:cubicBezTo>
                <a:cubicBezTo>
                  <a:pt x="1409" y="5111"/>
                  <a:pt x="1325" y="5153"/>
                  <a:pt x="1257" y="5338"/>
                </a:cubicBezTo>
                <a:cubicBezTo>
                  <a:pt x="856" y="6423"/>
                  <a:pt x="449" y="7506"/>
                  <a:pt x="35" y="8586"/>
                </a:cubicBezTo>
                <a:cubicBezTo>
                  <a:pt x="-34" y="8767"/>
                  <a:pt x="-6" y="8857"/>
                  <a:pt x="173" y="8954"/>
                </a:cubicBezTo>
                <a:cubicBezTo>
                  <a:pt x="722" y="9251"/>
                  <a:pt x="1256" y="9574"/>
                  <a:pt x="1798" y="9882"/>
                </a:cubicBezTo>
                <a:cubicBezTo>
                  <a:pt x="2001" y="9997"/>
                  <a:pt x="2093" y="10127"/>
                  <a:pt x="2064" y="10392"/>
                </a:cubicBezTo>
                <a:cubicBezTo>
                  <a:pt x="2014" y="10855"/>
                  <a:pt x="2039" y="11326"/>
                  <a:pt x="2116" y="11788"/>
                </a:cubicBezTo>
                <a:cubicBezTo>
                  <a:pt x="2151" y="11998"/>
                  <a:pt x="2089" y="12115"/>
                  <a:pt x="1913" y="12228"/>
                </a:cubicBezTo>
                <a:cubicBezTo>
                  <a:pt x="1367" y="12578"/>
                  <a:pt x="837" y="12953"/>
                  <a:pt x="291" y="13303"/>
                </a:cubicBezTo>
                <a:cubicBezTo>
                  <a:pt x="136" y="13403"/>
                  <a:pt x="124" y="13482"/>
                  <a:pt x="199" y="13643"/>
                </a:cubicBezTo>
                <a:cubicBezTo>
                  <a:pt x="688" y="14705"/>
                  <a:pt x="1172" y="15768"/>
                  <a:pt x="1642" y="16837"/>
                </a:cubicBezTo>
                <a:cubicBezTo>
                  <a:pt x="1728" y="17034"/>
                  <a:pt x="1818" y="17032"/>
                  <a:pt x="1994" y="16982"/>
                </a:cubicBezTo>
                <a:cubicBezTo>
                  <a:pt x="2605" y="16807"/>
                  <a:pt x="3223" y="16651"/>
                  <a:pt x="3839" y="16489"/>
                </a:cubicBezTo>
                <a:cubicBezTo>
                  <a:pt x="3930" y="16465"/>
                  <a:pt x="4023" y="16451"/>
                  <a:pt x="4118" y="16432"/>
                </a:cubicBezTo>
                <a:cubicBezTo>
                  <a:pt x="4164" y="16485"/>
                  <a:pt x="4202" y="16532"/>
                  <a:pt x="4241" y="16576"/>
                </a:cubicBezTo>
                <a:cubicBezTo>
                  <a:pt x="4568" y="16944"/>
                  <a:pt x="4922" y="17287"/>
                  <a:pt x="5319" y="17573"/>
                </a:cubicBezTo>
                <a:cubicBezTo>
                  <a:pt x="5534" y="17728"/>
                  <a:pt x="5572" y="17885"/>
                  <a:pt x="5524" y="18114"/>
                </a:cubicBezTo>
                <a:cubicBezTo>
                  <a:pt x="5398" y="18725"/>
                  <a:pt x="5287" y="19339"/>
                  <a:pt x="5149" y="19947"/>
                </a:cubicBezTo>
                <a:cubicBezTo>
                  <a:pt x="5105" y="20142"/>
                  <a:pt x="5145" y="20229"/>
                  <a:pt x="5331" y="20297"/>
                </a:cubicBezTo>
                <a:cubicBezTo>
                  <a:pt x="6415" y="20698"/>
                  <a:pt x="7497" y="21106"/>
                  <a:pt x="8576" y="21520"/>
                </a:cubicBezTo>
                <a:cubicBezTo>
                  <a:pt x="8757" y="21589"/>
                  <a:pt x="8847" y="21563"/>
                  <a:pt x="8944" y="21383"/>
                </a:cubicBezTo>
                <a:cubicBezTo>
                  <a:pt x="9241" y="20834"/>
                  <a:pt x="9562" y="20299"/>
                  <a:pt x="9871" y="19757"/>
                </a:cubicBezTo>
                <a:cubicBezTo>
                  <a:pt x="9985" y="19558"/>
                  <a:pt x="10110" y="19452"/>
                  <a:pt x="10378" y="19481"/>
                </a:cubicBezTo>
                <a:cubicBezTo>
                  <a:pt x="10828" y="19528"/>
                  <a:pt x="11291" y="19534"/>
                  <a:pt x="11737" y="19445"/>
                </a:cubicBezTo>
                <a:cubicBezTo>
                  <a:pt x="12009" y="19391"/>
                  <a:pt x="12126" y="19505"/>
                  <a:pt x="12252" y="19698"/>
                </a:cubicBezTo>
                <a:cubicBezTo>
                  <a:pt x="12593" y="20221"/>
                  <a:pt x="12952" y="20733"/>
                  <a:pt x="13290" y="21259"/>
                </a:cubicBezTo>
                <a:cubicBezTo>
                  <a:pt x="13387" y="21411"/>
                  <a:pt x="13463" y="21432"/>
                  <a:pt x="13628" y="21356"/>
                </a:cubicBezTo>
                <a:cubicBezTo>
                  <a:pt x="14687" y="20866"/>
                  <a:pt x="15750" y="20382"/>
                  <a:pt x="16819" y="19912"/>
                </a:cubicBezTo>
                <a:cubicBezTo>
                  <a:pt x="17012" y="19827"/>
                  <a:pt x="17018" y="19738"/>
                  <a:pt x="16967" y="19560"/>
                </a:cubicBezTo>
                <a:cubicBezTo>
                  <a:pt x="16791" y="18948"/>
                  <a:pt x="16644" y="18329"/>
                  <a:pt x="16469" y="17716"/>
                </a:cubicBezTo>
                <a:cubicBezTo>
                  <a:pt x="16412" y="17519"/>
                  <a:pt x="16433" y="17386"/>
                  <a:pt x="16600" y="17250"/>
                </a:cubicBezTo>
                <a:cubicBezTo>
                  <a:pt x="16971" y="16946"/>
                  <a:pt x="17305" y="16598"/>
                  <a:pt x="17584" y="16209"/>
                </a:cubicBezTo>
                <a:cubicBezTo>
                  <a:pt x="17730" y="16006"/>
                  <a:pt x="17880" y="15980"/>
                  <a:pt x="18092" y="16024"/>
                </a:cubicBezTo>
                <a:cubicBezTo>
                  <a:pt x="18703" y="16151"/>
                  <a:pt x="19318" y="16260"/>
                  <a:pt x="19926" y="16398"/>
                </a:cubicBezTo>
                <a:cubicBezTo>
                  <a:pt x="20121" y="16442"/>
                  <a:pt x="20207" y="16404"/>
                  <a:pt x="20276" y="16218"/>
                </a:cubicBezTo>
                <a:cubicBezTo>
                  <a:pt x="20676" y="15133"/>
                  <a:pt x="21084" y="14050"/>
                  <a:pt x="21497" y="12970"/>
                </a:cubicBezTo>
                <a:cubicBezTo>
                  <a:pt x="21566" y="12790"/>
                  <a:pt x="21541" y="12697"/>
                  <a:pt x="21361" y="12600"/>
                </a:cubicBezTo>
                <a:cubicBezTo>
                  <a:pt x="20812" y="12303"/>
                  <a:pt x="20278" y="11982"/>
                  <a:pt x="19736" y="11674"/>
                </a:cubicBezTo>
                <a:cubicBezTo>
                  <a:pt x="19535" y="11559"/>
                  <a:pt x="19439" y="11431"/>
                  <a:pt x="19468" y="11163"/>
                </a:cubicBezTo>
                <a:cubicBezTo>
                  <a:pt x="19519" y="10701"/>
                  <a:pt x="19493" y="10230"/>
                  <a:pt x="19416" y="9768"/>
                </a:cubicBezTo>
                <a:cubicBezTo>
                  <a:pt x="19381" y="9559"/>
                  <a:pt x="19443" y="9442"/>
                  <a:pt x="19620" y="9328"/>
                </a:cubicBezTo>
                <a:cubicBezTo>
                  <a:pt x="20166" y="8978"/>
                  <a:pt x="20694" y="8603"/>
                  <a:pt x="21240" y="8252"/>
                </a:cubicBezTo>
                <a:cubicBezTo>
                  <a:pt x="21393" y="8154"/>
                  <a:pt x="21411" y="8075"/>
                  <a:pt x="21336" y="7912"/>
                </a:cubicBezTo>
                <a:cubicBezTo>
                  <a:pt x="20846" y="6851"/>
                  <a:pt x="20362" y="5788"/>
                  <a:pt x="19892" y="4718"/>
                </a:cubicBezTo>
                <a:cubicBezTo>
                  <a:pt x="19806" y="4523"/>
                  <a:pt x="19717" y="4523"/>
                  <a:pt x="19541" y="4574"/>
                </a:cubicBezTo>
                <a:cubicBezTo>
                  <a:pt x="18917" y="4751"/>
                  <a:pt x="18286" y="4905"/>
                  <a:pt x="17662" y="5080"/>
                </a:cubicBezTo>
                <a:cubicBezTo>
                  <a:pt x="17490" y="5129"/>
                  <a:pt x="17378" y="5103"/>
                  <a:pt x="17261" y="4959"/>
                </a:cubicBezTo>
                <a:cubicBezTo>
                  <a:pt x="16959" y="4585"/>
                  <a:pt x="16599" y="4263"/>
                  <a:pt x="16213" y="3983"/>
                </a:cubicBezTo>
                <a:cubicBezTo>
                  <a:pt x="16001" y="3828"/>
                  <a:pt x="15960" y="3672"/>
                  <a:pt x="16008" y="3442"/>
                </a:cubicBezTo>
                <a:cubicBezTo>
                  <a:pt x="16135" y="2831"/>
                  <a:pt x="16245" y="2217"/>
                  <a:pt x="16383" y="1609"/>
                </a:cubicBezTo>
                <a:cubicBezTo>
                  <a:pt x="16428" y="1413"/>
                  <a:pt x="16387" y="1327"/>
                  <a:pt x="16201" y="1258"/>
                </a:cubicBezTo>
                <a:cubicBezTo>
                  <a:pt x="15118" y="858"/>
                  <a:pt x="14036" y="450"/>
                  <a:pt x="12956" y="36"/>
                </a:cubicBezTo>
                <a:cubicBezTo>
                  <a:pt x="12911" y="19"/>
                  <a:pt x="12873" y="7"/>
                  <a:pt x="12837" y="2"/>
                </a:cubicBezTo>
                <a:close/>
                <a:moveTo>
                  <a:pt x="10766" y="5818"/>
                </a:moveTo>
                <a:cubicBezTo>
                  <a:pt x="13503" y="5818"/>
                  <a:pt x="15722" y="8039"/>
                  <a:pt x="15722" y="10778"/>
                </a:cubicBezTo>
                <a:cubicBezTo>
                  <a:pt x="15722" y="13517"/>
                  <a:pt x="13503" y="15738"/>
                  <a:pt x="10766" y="15738"/>
                </a:cubicBezTo>
                <a:cubicBezTo>
                  <a:pt x="8030" y="15738"/>
                  <a:pt x="5810" y="13517"/>
                  <a:pt x="5810" y="10778"/>
                </a:cubicBezTo>
                <a:cubicBezTo>
                  <a:pt x="5810" y="8039"/>
                  <a:pt x="8030" y="5818"/>
                  <a:pt x="10766" y="5818"/>
                </a:cubicBezTo>
                <a:close/>
              </a:path>
            </a:pathLst>
          </a:custGeom>
          <a:solidFill>
            <a:srgbClr val="36378C"/>
          </a:solidFill>
          <a:ln w="12700">
            <a:solidFill>
              <a:schemeClr val="accent1"/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160" name="Gear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594579" y="2968404"/>
            <a:ext cx="1269878" cy="12701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32" h="21555" extrusionOk="0">
                <a:moveTo>
                  <a:pt x="12837" y="2"/>
                </a:moveTo>
                <a:cubicBezTo>
                  <a:pt x="12731" y="-11"/>
                  <a:pt x="12661" y="38"/>
                  <a:pt x="12588" y="172"/>
                </a:cubicBezTo>
                <a:cubicBezTo>
                  <a:pt x="12292" y="721"/>
                  <a:pt x="11969" y="1258"/>
                  <a:pt x="11661" y="1801"/>
                </a:cubicBezTo>
                <a:cubicBezTo>
                  <a:pt x="11547" y="2001"/>
                  <a:pt x="11418" y="2099"/>
                  <a:pt x="11153" y="2073"/>
                </a:cubicBezTo>
                <a:cubicBezTo>
                  <a:pt x="10691" y="2028"/>
                  <a:pt x="10220" y="2032"/>
                  <a:pt x="9759" y="2112"/>
                </a:cubicBezTo>
                <a:cubicBezTo>
                  <a:pt x="9550" y="2148"/>
                  <a:pt x="9432" y="2095"/>
                  <a:pt x="9318" y="1917"/>
                </a:cubicBezTo>
                <a:cubicBezTo>
                  <a:pt x="8969" y="1370"/>
                  <a:pt x="8594" y="841"/>
                  <a:pt x="8243" y="295"/>
                </a:cubicBezTo>
                <a:cubicBezTo>
                  <a:pt x="8145" y="142"/>
                  <a:pt x="8068" y="122"/>
                  <a:pt x="7905" y="198"/>
                </a:cubicBezTo>
                <a:cubicBezTo>
                  <a:pt x="6845" y="688"/>
                  <a:pt x="5781" y="1174"/>
                  <a:pt x="4712" y="1644"/>
                </a:cubicBezTo>
                <a:cubicBezTo>
                  <a:pt x="4517" y="1730"/>
                  <a:pt x="4517" y="1820"/>
                  <a:pt x="4567" y="1996"/>
                </a:cubicBezTo>
                <a:cubicBezTo>
                  <a:pt x="4742" y="2608"/>
                  <a:pt x="4890" y="3227"/>
                  <a:pt x="5065" y="3839"/>
                </a:cubicBezTo>
                <a:cubicBezTo>
                  <a:pt x="5122" y="4038"/>
                  <a:pt x="5098" y="4170"/>
                  <a:pt x="4932" y="4306"/>
                </a:cubicBezTo>
                <a:cubicBezTo>
                  <a:pt x="4561" y="4610"/>
                  <a:pt x="4227" y="4959"/>
                  <a:pt x="3950" y="5348"/>
                </a:cubicBezTo>
                <a:cubicBezTo>
                  <a:pt x="3802" y="5555"/>
                  <a:pt x="3648" y="5573"/>
                  <a:pt x="3439" y="5530"/>
                </a:cubicBezTo>
                <a:cubicBezTo>
                  <a:pt x="2827" y="5405"/>
                  <a:pt x="2213" y="5295"/>
                  <a:pt x="1605" y="5156"/>
                </a:cubicBezTo>
                <a:cubicBezTo>
                  <a:pt x="1409" y="5111"/>
                  <a:pt x="1325" y="5153"/>
                  <a:pt x="1257" y="5338"/>
                </a:cubicBezTo>
                <a:cubicBezTo>
                  <a:pt x="856" y="6423"/>
                  <a:pt x="449" y="7506"/>
                  <a:pt x="35" y="8586"/>
                </a:cubicBezTo>
                <a:cubicBezTo>
                  <a:pt x="-34" y="8767"/>
                  <a:pt x="-6" y="8857"/>
                  <a:pt x="173" y="8954"/>
                </a:cubicBezTo>
                <a:cubicBezTo>
                  <a:pt x="722" y="9251"/>
                  <a:pt x="1256" y="9574"/>
                  <a:pt x="1798" y="9882"/>
                </a:cubicBezTo>
                <a:cubicBezTo>
                  <a:pt x="2001" y="9997"/>
                  <a:pt x="2093" y="10127"/>
                  <a:pt x="2064" y="10392"/>
                </a:cubicBezTo>
                <a:cubicBezTo>
                  <a:pt x="2014" y="10855"/>
                  <a:pt x="2039" y="11326"/>
                  <a:pt x="2116" y="11788"/>
                </a:cubicBezTo>
                <a:cubicBezTo>
                  <a:pt x="2151" y="11998"/>
                  <a:pt x="2089" y="12115"/>
                  <a:pt x="1913" y="12228"/>
                </a:cubicBezTo>
                <a:cubicBezTo>
                  <a:pt x="1367" y="12578"/>
                  <a:pt x="837" y="12953"/>
                  <a:pt x="291" y="13303"/>
                </a:cubicBezTo>
                <a:cubicBezTo>
                  <a:pt x="136" y="13403"/>
                  <a:pt x="124" y="13482"/>
                  <a:pt x="199" y="13643"/>
                </a:cubicBezTo>
                <a:cubicBezTo>
                  <a:pt x="688" y="14705"/>
                  <a:pt x="1172" y="15768"/>
                  <a:pt x="1642" y="16837"/>
                </a:cubicBezTo>
                <a:cubicBezTo>
                  <a:pt x="1728" y="17034"/>
                  <a:pt x="1818" y="17032"/>
                  <a:pt x="1994" y="16982"/>
                </a:cubicBezTo>
                <a:cubicBezTo>
                  <a:pt x="2605" y="16807"/>
                  <a:pt x="3223" y="16651"/>
                  <a:pt x="3839" y="16489"/>
                </a:cubicBezTo>
                <a:cubicBezTo>
                  <a:pt x="3930" y="16465"/>
                  <a:pt x="4023" y="16451"/>
                  <a:pt x="4118" y="16432"/>
                </a:cubicBezTo>
                <a:cubicBezTo>
                  <a:pt x="4164" y="16485"/>
                  <a:pt x="4202" y="16532"/>
                  <a:pt x="4241" y="16576"/>
                </a:cubicBezTo>
                <a:cubicBezTo>
                  <a:pt x="4568" y="16944"/>
                  <a:pt x="4922" y="17287"/>
                  <a:pt x="5319" y="17573"/>
                </a:cubicBezTo>
                <a:cubicBezTo>
                  <a:pt x="5534" y="17728"/>
                  <a:pt x="5572" y="17885"/>
                  <a:pt x="5524" y="18114"/>
                </a:cubicBezTo>
                <a:cubicBezTo>
                  <a:pt x="5398" y="18725"/>
                  <a:pt x="5287" y="19339"/>
                  <a:pt x="5149" y="19947"/>
                </a:cubicBezTo>
                <a:cubicBezTo>
                  <a:pt x="5105" y="20142"/>
                  <a:pt x="5145" y="20229"/>
                  <a:pt x="5331" y="20297"/>
                </a:cubicBezTo>
                <a:cubicBezTo>
                  <a:pt x="6415" y="20698"/>
                  <a:pt x="7497" y="21106"/>
                  <a:pt x="8576" y="21520"/>
                </a:cubicBezTo>
                <a:cubicBezTo>
                  <a:pt x="8757" y="21589"/>
                  <a:pt x="8847" y="21563"/>
                  <a:pt x="8944" y="21383"/>
                </a:cubicBezTo>
                <a:cubicBezTo>
                  <a:pt x="9241" y="20834"/>
                  <a:pt x="9562" y="20299"/>
                  <a:pt x="9871" y="19757"/>
                </a:cubicBezTo>
                <a:cubicBezTo>
                  <a:pt x="9985" y="19558"/>
                  <a:pt x="10110" y="19452"/>
                  <a:pt x="10378" y="19481"/>
                </a:cubicBezTo>
                <a:cubicBezTo>
                  <a:pt x="10828" y="19528"/>
                  <a:pt x="11291" y="19534"/>
                  <a:pt x="11737" y="19445"/>
                </a:cubicBezTo>
                <a:cubicBezTo>
                  <a:pt x="12009" y="19391"/>
                  <a:pt x="12126" y="19505"/>
                  <a:pt x="12252" y="19698"/>
                </a:cubicBezTo>
                <a:cubicBezTo>
                  <a:pt x="12593" y="20221"/>
                  <a:pt x="12952" y="20733"/>
                  <a:pt x="13290" y="21259"/>
                </a:cubicBezTo>
                <a:cubicBezTo>
                  <a:pt x="13387" y="21411"/>
                  <a:pt x="13463" y="21432"/>
                  <a:pt x="13628" y="21356"/>
                </a:cubicBezTo>
                <a:cubicBezTo>
                  <a:pt x="14687" y="20866"/>
                  <a:pt x="15750" y="20382"/>
                  <a:pt x="16819" y="19912"/>
                </a:cubicBezTo>
                <a:cubicBezTo>
                  <a:pt x="17012" y="19827"/>
                  <a:pt x="17018" y="19738"/>
                  <a:pt x="16967" y="19560"/>
                </a:cubicBezTo>
                <a:cubicBezTo>
                  <a:pt x="16791" y="18948"/>
                  <a:pt x="16644" y="18329"/>
                  <a:pt x="16469" y="17716"/>
                </a:cubicBezTo>
                <a:cubicBezTo>
                  <a:pt x="16412" y="17519"/>
                  <a:pt x="16433" y="17386"/>
                  <a:pt x="16600" y="17250"/>
                </a:cubicBezTo>
                <a:cubicBezTo>
                  <a:pt x="16971" y="16946"/>
                  <a:pt x="17305" y="16598"/>
                  <a:pt x="17584" y="16209"/>
                </a:cubicBezTo>
                <a:cubicBezTo>
                  <a:pt x="17730" y="16006"/>
                  <a:pt x="17880" y="15980"/>
                  <a:pt x="18092" y="16024"/>
                </a:cubicBezTo>
                <a:cubicBezTo>
                  <a:pt x="18703" y="16151"/>
                  <a:pt x="19318" y="16260"/>
                  <a:pt x="19926" y="16398"/>
                </a:cubicBezTo>
                <a:cubicBezTo>
                  <a:pt x="20121" y="16442"/>
                  <a:pt x="20207" y="16404"/>
                  <a:pt x="20276" y="16218"/>
                </a:cubicBezTo>
                <a:cubicBezTo>
                  <a:pt x="20676" y="15133"/>
                  <a:pt x="21084" y="14050"/>
                  <a:pt x="21497" y="12970"/>
                </a:cubicBezTo>
                <a:cubicBezTo>
                  <a:pt x="21566" y="12790"/>
                  <a:pt x="21541" y="12697"/>
                  <a:pt x="21361" y="12600"/>
                </a:cubicBezTo>
                <a:cubicBezTo>
                  <a:pt x="20812" y="12303"/>
                  <a:pt x="20278" y="11982"/>
                  <a:pt x="19736" y="11674"/>
                </a:cubicBezTo>
                <a:cubicBezTo>
                  <a:pt x="19535" y="11559"/>
                  <a:pt x="19439" y="11431"/>
                  <a:pt x="19468" y="11163"/>
                </a:cubicBezTo>
                <a:cubicBezTo>
                  <a:pt x="19519" y="10701"/>
                  <a:pt x="19493" y="10230"/>
                  <a:pt x="19416" y="9768"/>
                </a:cubicBezTo>
                <a:cubicBezTo>
                  <a:pt x="19381" y="9559"/>
                  <a:pt x="19443" y="9442"/>
                  <a:pt x="19620" y="9328"/>
                </a:cubicBezTo>
                <a:cubicBezTo>
                  <a:pt x="20166" y="8978"/>
                  <a:pt x="20694" y="8603"/>
                  <a:pt x="21240" y="8252"/>
                </a:cubicBezTo>
                <a:cubicBezTo>
                  <a:pt x="21393" y="8154"/>
                  <a:pt x="21411" y="8075"/>
                  <a:pt x="21336" y="7912"/>
                </a:cubicBezTo>
                <a:cubicBezTo>
                  <a:pt x="20846" y="6851"/>
                  <a:pt x="20362" y="5788"/>
                  <a:pt x="19892" y="4718"/>
                </a:cubicBezTo>
                <a:cubicBezTo>
                  <a:pt x="19806" y="4523"/>
                  <a:pt x="19717" y="4523"/>
                  <a:pt x="19541" y="4574"/>
                </a:cubicBezTo>
                <a:cubicBezTo>
                  <a:pt x="18917" y="4751"/>
                  <a:pt x="18286" y="4905"/>
                  <a:pt x="17662" y="5080"/>
                </a:cubicBezTo>
                <a:cubicBezTo>
                  <a:pt x="17490" y="5129"/>
                  <a:pt x="17378" y="5103"/>
                  <a:pt x="17261" y="4959"/>
                </a:cubicBezTo>
                <a:cubicBezTo>
                  <a:pt x="16959" y="4585"/>
                  <a:pt x="16599" y="4263"/>
                  <a:pt x="16213" y="3983"/>
                </a:cubicBezTo>
                <a:cubicBezTo>
                  <a:pt x="16001" y="3828"/>
                  <a:pt x="15960" y="3672"/>
                  <a:pt x="16008" y="3442"/>
                </a:cubicBezTo>
                <a:cubicBezTo>
                  <a:pt x="16135" y="2831"/>
                  <a:pt x="16245" y="2217"/>
                  <a:pt x="16383" y="1609"/>
                </a:cubicBezTo>
                <a:cubicBezTo>
                  <a:pt x="16428" y="1413"/>
                  <a:pt x="16387" y="1327"/>
                  <a:pt x="16201" y="1258"/>
                </a:cubicBezTo>
                <a:cubicBezTo>
                  <a:pt x="15118" y="858"/>
                  <a:pt x="14036" y="450"/>
                  <a:pt x="12956" y="36"/>
                </a:cubicBezTo>
                <a:cubicBezTo>
                  <a:pt x="12911" y="19"/>
                  <a:pt x="12873" y="7"/>
                  <a:pt x="12837" y="2"/>
                </a:cubicBezTo>
                <a:close/>
                <a:moveTo>
                  <a:pt x="10766" y="5818"/>
                </a:moveTo>
                <a:cubicBezTo>
                  <a:pt x="13503" y="5818"/>
                  <a:pt x="15722" y="8039"/>
                  <a:pt x="15722" y="10778"/>
                </a:cubicBezTo>
                <a:cubicBezTo>
                  <a:pt x="15722" y="13517"/>
                  <a:pt x="13503" y="15738"/>
                  <a:pt x="10766" y="15738"/>
                </a:cubicBezTo>
                <a:cubicBezTo>
                  <a:pt x="8030" y="15738"/>
                  <a:pt x="5810" y="13517"/>
                  <a:pt x="5810" y="10778"/>
                </a:cubicBezTo>
                <a:cubicBezTo>
                  <a:pt x="5810" y="8039"/>
                  <a:pt x="8030" y="5818"/>
                  <a:pt x="10766" y="5818"/>
                </a:cubicBezTo>
                <a:close/>
              </a:path>
            </a:pathLst>
          </a:custGeom>
          <a:solidFill>
            <a:srgbClr val="DBFBF3"/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161" name="Gear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432763" y="3872789"/>
            <a:ext cx="1531123" cy="15314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32" h="21555" extrusionOk="0">
                <a:moveTo>
                  <a:pt x="12837" y="2"/>
                </a:moveTo>
                <a:cubicBezTo>
                  <a:pt x="12731" y="-11"/>
                  <a:pt x="12661" y="38"/>
                  <a:pt x="12588" y="172"/>
                </a:cubicBezTo>
                <a:cubicBezTo>
                  <a:pt x="12292" y="721"/>
                  <a:pt x="11969" y="1258"/>
                  <a:pt x="11661" y="1801"/>
                </a:cubicBezTo>
                <a:cubicBezTo>
                  <a:pt x="11547" y="2001"/>
                  <a:pt x="11418" y="2099"/>
                  <a:pt x="11153" y="2073"/>
                </a:cubicBezTo>
                <a:cubicBezTo>
                  <a:pt x="10691" y="2028"/>
                  <a:pt x="10220" y="2032"/>
                  <a:pt x="9759" y="2112"/>
                </a:cubicBezTo>
                <a:cubicBezTo>
                  <a:pt x="9550" y="2148"/>
                  <a:pt x="9432" y="2095"/>
                  <a:pt x="9318" y="1917"/>
                </a:cubicBezTo>
                <a:cubicBezTo>
                  <a:pt x="8969" y="1370"/>
                  <a:pt x="8594" y="841"/>
                  <a:pt x="8243" y="295"/>
                </a:cubicBezTo>
                <a:cubicBezTo>
                  <a:pt x="8145" y="142"/>
                  <a:pt x="8068" y="122"/>
                  <a:pt x="7905" y="198"/>
                </a:cubicBezTo>
                <a:cubicBezTo>
                  <a:pt x="6845" y="688"/>
                  <a:pt x="5781" y="1174"/>
                  <a:pt x="4712" y="1644"/>
                </a:cubicBezTo>
                <a:cubicBezTo>
                  <a:pt x="4517" y="1730"/>
                  <a:pt x="4517" y="1820"/>
                  <a:pt x="4567" y="1996"/>
                </a:cubicBezTo>
                <a:cubicBezTo>
                  <a:pt x="4742" y="2608"/>
                  <a:pt x="4890" y="3227"/>
                  <a:pt x="5065" y="3839"/>
                </a:cubicBezTo>
                <a:cubicBezTo>
                  <a:pt x="5122" y="4038"/>
                  <a:pt x="5098" y="4170"/>
                  <a:pt x="4932" y="4306"/>
                </a:cubicBezTo>
                <a:cubicBezTo>
                  <a:pt x="4561" y="4610"/>
                  <a:pt x="4227" y="4959"/>
                  <a:pt x="3950" y="5348"/>
                </a:cubicBezTo>
                <a:cubicBezTo>
                  <a:pt x="3802" y="5555"/>
                  <a:pt x="3648" y="5573"/>
                  <a:pt x="3439" y="5530"/>
                </a:cubicBezTo>
                <a:cubicBezTo>
                  <a:pt x="2827" y="5405"/>
                  <a:pt x="2213" y="5295"/>
                  <a:pt x="1605" y="5156"/>
                </a:cubicBezTo>
                <a:cubicBezTo>
                  <a:pt x="1409" y="5111"/>
                  <a:pt x="1325" y="5153"/>
                  <a:pt x="1257" y="5338"/>
                </a:cubicBezTo>
                <a:cubicBezTo>
                  <a:pt x="856" y="6423"/>
                  <a:pt x="449" y="7506"/>
                  <a:pt x="35" y="8586"/>
                </a:cubicBezTo>
                <a:cubicBezTo>
                  <a:pt x="-34" y="8767"/>
                  <a:pt x="-6" y="8857"/>
                  <a:pt x="173" y="8954"/>
                </a:cubicBezTo>
                <a:cubicBezTo>
                  <a:pt x="722" y="9251"/>
                  <a:pt x="1256" y="9574"/>
                  <a:pt x="1798" y="9882"/>
                </a:cubicBezTo>
                <a:cubicBezTo>
                  <a:pt x="2001" y="9997"/>
                  <a:pt x="2093" y="10127"/>
                  <a:pt x="2064" y="10392"/>
                </a:cubicBezTo>
                <a:cubicBezTo>
                  <a:pt x="2014" y="10855"/>
                  <a:pt x="2039" y="11326"/>
                  <a:pt x="2116" y="11788"/>
                </a:cubicBezTo>
                <a:cubicBezTo>
                  <a:pt x="2151" y="11998"/>
                  <a:pt x="2089" y="12115"/>
                  <a:pt x="1913" y="12228"/>
                </a:cubicBezTo>
                <a:cubicBezTo>
                  <a:pt x="1367" y="12578"/>
                  <a:pt x="837" y="12953"/>
                  <a:pt x="291" y="13303"/>
                </a:cubicBezTo>
                <a:cubicBezTo>
                  <a:pt x="136" y="13403"/>
                  <a:pt x="124" y="13482"/>
                  <a:pt x="199" y="13643"/>
                </a:cubicBezTo>
                <a:cubicBezTo>
                  <a:pt x="688" y="14705"/>
                  <a:pt x="1172" y="15768"/>
                  <a:pt x="1642" y="16837"/>
                </a:cubicBezTo>
                <a:cubicBezTo>
                  <a:pt x="1728" y="17034"/>
                  <a:pt x="1818" y="17032"/>
                  <a:pt x="1994" y="16982"/>
                </a:cubicBezTo>
                <a:cubicBezTo>
                  <a:pt x="2605" y="16807"/>
                  <a:pt x="3223" y="16651"/>
                  <a:pt x="3839" y="16489"/>
                </a:cubicBezTo>
                <a:cubicBezTo>
                  <a:pt x="3930" y="16465"/>
                  <a:pt x="4023" y="16451"/>
                  <a:pt x="4118" y="16432"/>
                </a:cubicBezTo>
                <a:cubicBezTo>
                  <a:pt x="4164" y="16485"/>
                  <a:pt x="4202" y="16532"/>
                  <a:pt x="4241" y="16576"/>
                </a:cubicBezTo>
                <a:cubicBezTo>
                  <a:pt x="4568" y="16944"/>
                  <a:pt x="4922" y="17287"/>
                  <a:pt x="5319" y="17573"/>
                </a:cubicBezTo>
                <a:cubicBezTo>
                  <a:pt x="5534" y="17728"/>
                  <a:pt x="5572" y="17885"/>
                  <a:pt x="5524" y="18114"/>
                </a:cubicBezTo>
                <a:cubicBezTo>
                  <a:pt x="5398" y="18725"/>
                  <a:pt x="5287" y="19339"/>
                  <a:pt x="5149" y="19947"/>
                </a:cubicBezTo>
                <a:cubicBezTo>
                  <a:pt x="5105" y="20142"/>
                  <a:pt x="5145" y="20229"/>
                  <a:pt x="5331" y="20297"/>
                </a:cubicBezTo>
                <a:cubicBezTo>
                  <a:pt x="6415" y="20698"/>
                  <a:pt x="7497" y="21106"/>
                  <a:pt x="8576" y="21520"/>
                </a:cubicBezTo>
                <a:cubicBezTo>
                  <a:pt x="8757" y="21589"/>
                  <a:pt x="8847" y="21563"/>
                  <a:pt x="8944" y="21383"/>
                </a:cubicBezTo>
                <a:cubicBezTo>
                  <a:pt x="9241" y="20834"/>
                  <a:pt x="9562" y="20299"/>
                  <a:pt x="9871" y="19757"/>
                </a:cubicBezTo>
                <a:cubicBezTo>
                  <a:pt x="9985" y="19558"/>
                  <a:pt x="10110" y="19452"/>
                  <a:pt x="10378" y="19481"/>
                </a:cubicBezTo>
                <a:cubicBezTo>
                  <a:pt x="10828" y="19528"/>
                  <a:pt x="11291" y="19534"/>
                  <a:pt x="11737" y="19445"/>
                </a:cubicBezTo>
                <a:cubicBezTo>
                  <a:pt x="12009" y="19391"/>
                  <a:pt x="12126" y="19505"/>
                  <a:pt x="12252" y="19698"/>
                </a:cubicBezTo>
                <a:cubicBezTo>
                  <a:pt x="12593" y="20221"/>
                  <a:pt x="12952" y="20733"/>
                  <a:pt x="13290" y="21259"/>
                </a:cubicBezTo>
                <a:cubicBezTo>
                  <a:pt x="13387" y="21411"/>
                  <a:pt x="13463" y="21432"/>
                  <a:pt x="13628" y="21356"/>
                </a:cubicBezTo>
                <a:cubicBezTo>
                  <a:pt x="14687" y="20866"/>
                  <a:pt x="15750" y="20382"/>
                  <a:pt x="16819" y="19912"/>
                </a:cubicBezTo>
                <a:cubicBezTo>
                  <a:pt x="17012" y="19827"/>
                  <a:pt x="17018" y="19738"/>
                  <a:pt x="16967" y="19560"/>
                </a:cubicBezTo>
                <a:cubicBezTo>
                  <a:pt x="16791" y="18948"/>
                  <a:pt x="16644" y="18329"/>
                  <a:pt x="16469" y="17716"/>
                </a:cubicBezTo>
                <a:cubicBezTo>
                  <a:pt x="16412" y="17519"/>
                  <a:pt x="16433" y="17386"/>
                  <a:pt x="16600" y="17250"/>
                </a:cubicBezTo>
                <a:cubicBezTo>
                  <a:pt x="16971" y="16946"/>
                  <a:pt x="17305" y="16598"/>
                  <a:pt x="17584" y="16209"/>
                </a:cubicBezTo>
                <a:cubicBezTo>
                  <a:pt x="17730" y="16006"/>
                  <a:pt x="17880" y="15980"/>
                  <a:pt x="18092" y="16024"/>
                </a:cubicBezTo>
                <a:cubicBezTo>
                  <a:pt x="18703" y="16151"/>
                  <a:pt x="19318" y="16260"/>
                  <a:pt x="19926" y="16398"/>
                </a:cubicBezTo>
                <a:cubicBezTo>
                  <a:pt x="20121" y="16442"/>
                  <a:pt x="20207" y="16404"/>
                  <a:pt x="20276" y="16218"/>
                </a:cubicBezTo>
                <a:cubicBezTo>
                  <a:pt x="20676" y="15133"/>
                  <a:pt x="21084" y="14050"/>
                  <a:pt x="21497" y="12970"/>
                </a:cubicBezTo>
                <a:cubicBezTo>
                  <a:pt x="21566" y="12790"/>
                  <a:pt x="21541" y="12697"/>
                  <a:pt x="21361" y="12600"/>
                </a:cubicBezTo>
                <a:cubicBezTo>
                  <a:pt x="20812" y="12303"/>
                  <a:pt x="20278" y="11982"/>
                  <a:pt x="19736" y="11674"/>
                </a:cubicBezTo>
                <a:cubicBezTo>
                  <a:pt x="19535" y="11559"/>
                  <a:pt x="19439" y="11431"/>
                  <a:pt x="19468" y="11163"/>
                </a:cubicBezTo>
                <a:cubicBezTo>
                  <a:pt x="19519" y="10701"/>
                  <a:pt x="19493" y="10230"/>
                  <a:pt x="19416" y="9768"/>
                </a:cubicBezTo>
                <a:cubicBezTo>
                  <a:pt x="19381" y="9559"/>
                  <a:pt x="19443" y="9442"/>
                  <a:pt x="19620" y="9328"/>
                </a:cubicBezTo>
                <a:cubicBezTo>
                  <a:pt x="20166" y="8978"/>
                  <a:pt x="20694" y="8603"/>
                  <a:pt x="21240" y="8252"/>
                </a:cubicBezTo>
                <a:cubicBezTo>
                  <a:pt x="21393" y="8154"/>
                  <a:pt x="21411" y="8075"/>
                  <a:pt x="21336" y="7912"/>
                </a:cubicBezTo>
                <a:cubicBezTo>
                  <a:pt x="20846" y="6851"/>
                  <a:pt x="20362" y="5788"/>
                  <a:pt x="19892" y="4718"/>
                </a:cubicBezTo>
                <a:cubicBezTo>
                  <a:pt x="19806" y="4523"/>
                  <a:pt x="19717" y="4523"/>
                  <a:pt x="19541" y="4574"/>
                </a:cubicBezTo>
                <a:cubicBezTo>
                  <a:pt x="18917" y="4751"/>
                  <a:pt x="18286" y="4905"/>
                  <a:pt x="17662" y="5080"/>
                </a:cubicBezTo>
                <a:cubicBezTo>
                  <a:pt x="17490" y="5129"/>
                  <a:pt x="17378" y="5103"/>
                  <a:pt x="17261" y="4959"/>
                </a:cubicBezTo>
                <a:cubicBezTo>
                  <a:pt x="16959" y="4585"/>
                  <a:pt x="16599" y="4263"/>
                  <a:pt x="16213" y="3983"/>
                </a:cubicBezTo>
                <a:cubicBezTo>
                  <a:pt x="16001" y="3828"/>
                  <a:pt x="15960" y="3672"/>
                  <a:pt x="16008" y="3442"/>
                </a:cubicBezTo>
                <a:cubicBezTo>
                  <a:pt x="16135" y="2831"/>
                  <a:pt x="16245" y="2217"/>
                  <a:pt x="16383" y="1609"/>
                </a:cubicBezTo>
                <a:cubicBezTo>
                  <a:pt x="16428" y="1413"/>
                  <a:pt x="16387" y="1327"/>
                  <a:pt x="16201" y="1258"/>
                </a:cubicBezTo>
                <a:cubicBezTo>
                  <a:pt x="15118" y="858"/>
                  <a:pt x="14036" y="450"/>
                  <a:pt x="12956" y="36"/>
                </a:cubicBezTo>
                <a:cubicBezTo>
                  <a:pt x="12911" y="19"/>
                  <a:pt x="12873" y="7"/>
                  <a:pt x="12837" y="2"/>
                </a:cubicBezTo>
                <a:close/>
                <a:moveTo>
                  <a:pt x="10766" y="5818"/>
                </a:moveTo>
                <a:cubicBezTo>
                  <a:pt x="13503" y="5818"/>
                  <a:pt x="15722" y="8039"/>
                  <a:pt x="15722" y="10778"/>
                </a:cubicBezTo>
                <a:cubicBezTo>
                  <a:pt x="15722" y="13517"/>
                  <a:pt x="13503" y="15738"/>
                  <a:pt x="10766" y="15738"/>
                </a:cubicBezTo>
                <a:cubicBezTo>
                  <a:pt x="8030" y="15738"/>
                  <a:pt x="5810" y="13517"/>
                  <a:pt x="5810" y="10778"/>
                </a:cubicBezTo>
                <a:cubicBezTo>
                  <a:pt x="5810" y="8039"/>
                  <a:pt x="8030" y="5818"/>
                  <a:pt x="10766" y="5818"/>
                </a:cubicBezTo>
                <a:close/>
              </a:path>
            </a:pathLst>
          </a:custGeom>
          <a:solidFill>
            <a:srgbClr val="FFFFFF"/>
          </a:solidFill>
          <a:ln w="38100">
            <a:solidFill>
              <a:srgbClr val="36378C"/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162" name="Gear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768830" y="4843797"/>
            <a:ext cx="1163394" cy="116362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32" h="21555" extrusionOk="0">
                <a:moveTo>
                  <a:pt x="12837" y="2"/>
                </a:moveTo>
                <a:cubicBezTo>
                  <a:pt x="12731" y="-11"/>
                  <a:pt x="12661" y="38"/>
                  <a:pt x="12588" y="172"/>
                </a:cubicBezTo>
                <a:cubicBezTo>
                  <a:pt x="12292" y="721"/>
                  <a:pt x="11969" y="1258"/>
                  <a:pt x="11661" y="1801"/>
                </a:cubicBezTo>
                <a:cubicBezTo>
                  <a:pt x="11547" y="2001"/>
                  <a:pt x="11418" y="2099"/>
                  <a:pt x="11153" y="2073"/>
                </a:cubicBezTo>
                <a:cubicBezTo>
                  <a:pt x="10691" y="2028"/>
                  <a:pt x="10220" y="2032"/>
                  <a:pt x="9759" y="2112"/>
                </a:cubicBezTo>
                <a:cubicBezTo>
                  <a:pt x="9550" y="2148"/>
                  <a:pt x="9432" y="2095"/>
                  <a:pt x="9318" y="1917"/>
                </a:cubicBezTo>
                <a:cubicBezTo>
                  <a:pt x="8969" y="1370"/>
                  <a:pt x="8594" y="841"/>
                  <a:pt x="8243" y="295"/>
                </a:cubicBezTo>
                <a:cubicBezTo>
                  <a:pt x="8145" y="142"/>
                  <a:pt x="8068" y="122"/>
                  <a:pt x="7905" y="198"/>
                </a:cubicBezTo>
                <a:cubicBezTo>
                  <a:pt x="6845" y="688"/>
                  <a:pt x="5781" y="1174"/>
                  <a:pt x="4712" y="1644"/>
                </a:cubicBezTo>
                <a:cubicBezTo>
                  <a:pt x="4517" y="1730"/>
                  <a:pt x="4517" y="1820"/>
                  <a:pt x="4567" y="1996"/>
                </a:cubicBezTo>
                <a:cubicBezTo>
                  <a:pt x="4742" y="2608"/>
                  <a:pt x="4890" y="3227"/>
                  <a:pt x="5065" y="3839"/>
                </a:cubicBezTo>
                <a:cubicBezTo>
                  <a:pt x="5122" y="4038"/>
                  <a:pt x="5098" y="4170"/>
                  <a:pt x="4932" y="4306"/>
                </a:cubicBezTo>
                <a:cubicBezTo>
                  <a:pt x="4561" y="4610"/>
                  <a:pt x="4227" y="4959"/>
                  <a:pt x="3950" y="5348"/>
                </a:cubicBezTo>
                <a:cubicBezTo>
                  <a:pt x="3802" y="5555"/>
                  <a:pt x="3648" y="5573"/>
                  <a:pt x="3439" y="5530"/>
                </a:cubicBezTo>
                <a:cubicBezTo>
                  <a:pt x="2827" y="5405"/>
                  <a:pt x="2213" y="5295"/>
                  <a:pt x="1605" y="5156"/>
                </a:cubicBezTo>
                <a:cubicBezTo>
                  <a:pt x="1409" y="5111"/>
                  <a:pt x="1325" y="5153"/>
                  <a:pt x="1257" y="5338"/>
                </a:cubicBezTo>
                <a:cubicBezTo>
                  <a:pt x="856" y="6423"/>
                  <a:pt x="449" y="7506"/>
                  <a:pt x="35" y="8586"/>
                </a:cubicBezTo>
                <a:cubicBezTo>
                  <a:pt x="-34" y="8767"/>
                  <a:pt x="-6" y="8857"/>
                  <a:pt x="173" y="8954"/>
                </a:cubicBezTo>
                <a:cubicBezTo>
                  <a:pt x="722" y="9251"/>
                  <a:pt x="1256" y="9574"/>
                  <a:pt x="1798" y="9882"/>
                </a:cubicBezTo>
                <a:cubicBezTo>
                  <a:pt x="2001" y="9997"/>
                  <a:pt x="2093" y="10127"/>
                  <a:pt x="2064" y="10392"/>
                </a:cubicBezTo>
                <a:cubicBezTo>
                  <a:pt x="2014" y="10855"/>
                  <a:pt x="2039" y="11326"/>
                  <a:pt x="2116" y="11788"/>
                </a:cubicBezTo>
                <a:cubicBezTo>
                  <a:pt x="2151" y="11998"/>
                  <a:pt x="2089" y="12115"/>
                  <a:pt x="1913" y="12228"/>
                </a:cubicBezTo>
                <a:cubicBezTo>
                  <a:pt x="1367" y="12578"/>
                  <a:pt x="837" y="12953"/>
                  <a:pt x="291" y="13303"/>
                </a:cubicBezTo>
                <a:cubicBezTo>
                  <a:pt x="136" y="13403"/>
                  <a:pt x="124" y="13482"/>
                  <a:pt x="199" y="13643"/>
                </a:cubicBezTo>
                <a:cubicBezTo>
                  <a:pt x="688" y="14705"/>
                  <a:pt x="1172" y="15768"/>
                  <a:pt x="1642" y="16837"/>
                </a:cubicBezTo>
                <a:cubicBezTo>
                  <a:pt x="1728" y="17034"/>
                  <a:pt x="1818" y="17032"/>
                  <a:pt x="1994" y="16982"/>
                </a:cubicBezTo>
                <a:cubicBezTo>
                  <a:pt x="2605" y="16807"/>
                  <a:pt x="3223" y="16651"/>
                  <a:pt x="3839" y="16489"/>
                </a:cubicBezTo>
                <a:cubicBezTo>
                  <a:pt x="3930" y="16465"/>
                  <a:pt x="4023" y="16451"/>
                  <a:pt x="4118" y="16432"/>
                </a:cubicBezTo>
                <a:cubicBezTo>
                  <a:pt x="4164" y="16485"/>
                  <a:pt x="4202" y="16532"/>
                  <a:pt x="4241" y="16576"/>
                </a:cubicBezTo>
                <a:cubicBezTo>
                  <a:pt x="4568" y="16944"/>
                  <a:pt x="4922" y="17287"/>
                  <a:pt x="5319" y="17573"/>
                </a:cubicBezTo>
                <a:cubicBezTo>
                  <a:pt x="5534" y="17728"/>
                  <a:pt x="5572" y="17885"/>
                  <a:pt x="5524" y="18114"/>
                </a:cubicBezTo>
                <a:cubicBezTo>
                  <a:pt x="5398" y="18725"/>
                  <a:pt x="5287" y="19339"/>
                  <a:pt x="5149" y="19947"/>
                </a:cubicBezTo>
                <a:cubicBezTo>
                  <a:pt x="5105" y="20142"/>
                  <a:pt x="5145" y="20229"/>
                  <a:pt x="5331" y="20297"/>
                </a:cubicBezTo>
                <a:cubicBezTo>
                  <a:pt x="6415" y="20698"/>
                  <a:pt x="7497" y="21106"/>
                  <a:pt x="8576" y="21520"/>
                </a:cubicBezTo>
                <a:cubicBezTo>
                  <a:pt x="8757" y="21589"/>
                  <a:pt x="8847" y="21563"/>
                  <a:pt x="8944" y="21383"/>
                </a:cubicBezTo>
                <a:cubicBezTo>
                  <a:pt x="9241" y="20834"/>
                  <a:pt x="9562" y="20299"/>
                  <a:pt x="9871" y="19757"/>
                </a:cubicBezTo>
                <a:cubicBezTo>
                  <a:pt x="9985" y="19558"/>
                  <a:pt x="10110" y="19452"/>
                  <a:pt x="10378" y="19481"/>
                </a:cubicBezTo>
                <a:cubicBezTo>
                  <a:pt x="10828" y="19528"/>
                  <a:pt x="11291" y="19534"/>
                  <a:pt x="11737" y="19445"/>
                </a:cubicBezTo>
                <a:cubicBezTo>
                  <a:pt x="12009" y="19391"/>
                  <a:pt x="12126" y="19505"/>
                  <a:pt x="12252" y="19698"/>
                </a:cubicBezTo>
                <a:cubicBezTo>
                  <a:pt x="12593" y="20221"/>
                  <a:pt x="12952" y="20733"/>
                  <a:pt x="13290" y="21259"/>
                </a:cubicBezTo>
                <a:cubicBezTo>
                  <a:pt x="13387" y="21411"/>
                  <a:pt x="13463" y="21432"/>
                  <a:pt x="13628" y="21356"/>
                </a:cubicBezTo>
                <a:cubicBezTo>
                  <a:pt x="14687" y="20866"/>
                  <a:pt x="15750" y="20382"/>
                  <a:pt x="16819" y="19912"/>
                </a:cubicBezTo>
                <a:cubicBezTo>
                  <a:pt x="17012" y="19827"/>
                  <a:pt x="17018" y="19738"/>
                  <a:pt x="16967" y="19560"/>
                </a:cubicBezTo>
                <a:cubicBezTo>
                  <a:pt x="16791" y="18948"/>
                  <a:pt x="16644" y="18329"/>
                  <a:pt x="16469" y="17716"/>
                </a:cubicBezTo>
                <a:cubicBezTo>
                  <a:pt x="16412" y="17519"/>
                  <a:pt x="16433" y="17386"/>
                  <a:pt x="16600" y="17250"/>
                </a:cubicBezTo>
                <a:cubicBezTo>
                  <a:pt x="16971" y="16946"/>
                  <a:pt x="17305" y="16598"/>
                  <a:pt x="17584" y="16209"/>
                </a:cubicBezTo>
                <a:cubicBezTo>
                  <a:pt x="17730" y="16006"/>
                  <a:pt x="17880" y="15980"/>
                  <a:pt x="18092" y="16024"/>
                </a:cubicBezTo>
                <a:cubicBezTo>
                  <a:pt x="18703" y="16151"/>
                  <a:pt x="19318" y="16260"/>
                  <a:pt x="19926" y="16398"/>
                </a:cubicBezTo>
                <a:cubicBezTo>
                  <a:pt x="20121" y="16442"/>
                  <a:pt x="20207" y="16404"/>
                  <a:pt x="20276" y="16218"/>
                </a:cubicBezTo>
                <a:cubicBezTo>
                  <a:pt x="20676" y="15133"/>
                  <a:pt x="21084" y="14050"/>
                  <a:pt x="21497" y="12970"/>
                </a:cubicBezTo>
                <a:cubicBezTo>
                  <a:pt x="21566" y="12790"/>
                  <a:pt x="21541" y="12697"/>
                  <a:pt x="21361" y="12600"/>
                </a:cubicBezTo>
                <a:cubicBezTo>
                  <a:pt x="20812" y="12303"/>
                  <a:pt x="20278" y="11982"/>
                  <a:pt x="19736" y="11674"/>
                </a:cubicBezTo>
                <a:cubicBezTo>
                  <a:pt x="19535" y="11559"/>
                  <a:pt x="19439" y="11431"/>
                  <a:pt x="19468" y="11163"/>
                </a:cubicBezTo>
                <a:cubicBezTo>
                  <a:pt x="19519" y="10701"/>
                  <a:pt x="19493" y="10230"/>
                  <a:pt x="19416" y="9768"/>
                </a:cubicBezTo>
                <a:cubicBezTo>
                  <a:pt x="19381" y="9559"/>
                  <a:pt x="19443" y="9442"/>
                  <a:pt x="19620" y="9328"/>
                </a:cubicBezTo>
                <a:cubicBezTo>
                  <a:pt x="20166" y="8978"/>
                  <a:pt x="20694" y="8603"/>
                  <a:pt x="21240" y="8252"/>
                </a:cubicBezTo>
                <a:cubicBezTo>
                  <a:pt x="21393" y="8154"/>
                  <a:pt x="21411" y="8075"/>
                  <a:pt x="21336" y="7912"/>
                </a:cubicBezTo>
                <a:cubicBezTo>
                  <a:pt x="20846" y="6851"/>
                  <a:pt x="20362" y="5788"/>
                  <a:pt x="19892" y="4718"/>
                </a:cubicBezTo>
                <a:cubicBezTo>
                  <a:pt x="19806" y="4523"/>
                  <a:pt x="19717" y="4523"/>
                  <a:pt x="19541" y="4574"/>
                </a:cubicBezTo>
                <a:cubicBezTo>
                  <a:pt x="18917" y="4751"/>
                  <a:pt x="18286" y="4905"/>
                  <a:pt x="17662" y="5080"/>
                </a:cubicBezTo>
                <a:cubicBezTo>
                  <a:pt x="17490" y="5129"/>
                  <a:pt x="17378" y="5103"/>
                  <a:pt x="17261" y="4959"/>
                </a:cubicBezTo>
                <a:cubicBezTo>
                  <a:pt x="16959" y="4585"/>
                  <a:pt x="16599" y="4263"/>
                  <a:pt x="16213" y="3983"/>
                </a:cubicBezTo>
                <a:cubicBezTo>
                  <a:pt x="16001" y="3828"/>
                  <a:pt x="15960" y="3672"/>
                  <a:pt x="16008" y="3442"/>
                </a:cubicBezTo>
                <a:cubicBezTo>
                  <a:pt x="16135" y="2831"/>
                  <a:pt x="16245" y="2217"/>
                  <a:pt x="16383" y="1609"/>
                </a:cubicBezTo>
                <a:cubicBezTo>
                  <a:pt x="16428" y="1413"/>
                  <a:pt x="16387" y="1327"/>
                  <a:pt x="16201" y="1258"/>
                </a:cubicBezTo>
                <a:cubicBezTo>
                  <a:pt x="15118" y="858"/>
                  <a:pt x="14036" y="450"/>
                  <a:pt x="12956" y="36"/>
                </a:cubicBezTo>
                <a:cubicBezTo>
                  <a:pt x="12911" y="19"/>
                  <a:pt x="12873" y="7"/>
                  <a:pt x="12837" y="2"/>
                </a:cubicBezTo>
                <a:close/>
                <a:moveTo>
                  <a:pt x="10766" y="5818"/>
                </a:moveTo>
                <a:cubicBezTo>
                  <a:pt x="13503" y="5818"/>
                  <a:pt x="15722" y="8039"/>
                  <a:pt x="15722" y="10778"/>
                </a:cubicBezTo>
                <a:cubicBezTo>
                  <a:pt x="15722" y="13517"/>
                  <a:pt x="13503" y="15738"/>
                  <a:pt x="10766" y="15738"/>
                </a:cubicBezTo>
                <a:cubicBezTo>
                  <a:pt x="8030" y="15738"/>
                  <a:pt x="5810" y="13517"/>
                  <a:pt x="5810" y="10778"/>
                </a:cubicBezTo>
                <a:cubicBezTo>
                  <a:pt x="5810" y="8039"/>
                  <a:pt x="8030" y="5818"/>
                  <a:pt x="10766" y="5818"/>
                </a:cubicBezTo>
                <a:close/>
              </a:path>
            </a:pathLst>
          </a:custGeom>
          <a:solidFill>
            <a:srgbClr val="E9682C"/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163" name="DEFINE the problem"/>
          <p:cNvSpPr txBox="1"/>
          <p:nvPr/>
        </p:nvSpPr>
        <p:spPr>
          <a:xfrm>
            <a:off x="3506783" y="1309649"/>
            <a:ext cx="1987077" cy="3330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>
                <a:solidFill>
                  <a:srgbClr val="36378C"/>
                </a:solidFill>
              </a:defRPr>
            </a:pPr>
            <a:r>
              <a:rPr b="1"/>
              <a:t>DEFINE</a:t>
            </a:r>
            <a:r>
              <a:t> the problem</a:t>
            </a:r>
          </a:p>
        </p:txBody>
      </p:sp>
      <p:sp>
        <p:nvSpPr>
          <p:cNvPr id="164" name="IDENTIFY constraints"/>
          <p:cNvSpPr txBox="1"/>
          <p:nvPr/>
        </p:nvSpPr>
        <p:spPr>
          <a:xfrm>
            <a:off x="5934164" y="1472083"/>
            <a:ext cx="2040544" cy="3330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>
                <a:solidFill>
                  <a:srgbClr val="36378C"/>
                </a:solidFill>
              </a:defRPr>
            </a:pPr>
            <a:r>
              <a:rPr b="1"/>
              <a:t>IDENTIFY</a:t>
            </a:r>
            <a:r>
              <a:t> constraints</a:t>
            </a:r>
          </a:p>
        </p:txBody>
      </p:sp>
      <p:sp>
        <p:nvSpPr>
          <p:cNvPr id="165" name="BRAINSTORM solutions"/>
          <p:cNvSpPr txBox="1"/>
          <p:nvPr/>
        </p:nvSpPr>
        <p:spPr>
          <a:xfrm>
            <a:off x="8231266" y="2478353"/>
            <a:ext cx="2300286" cy="3330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>
                <a:solidFill>
                  <a:srgbClr val="36378C"/>
                </a:solidFill>
              </a:defRPr>
            </a:pPr>
            <a:r>
              <a:rPr b="1"/>
              <a:t>BRAINSTORM</a:t>
            </a:r>
            <a:r>
              <a:t> solutions</a:t>
            </a:r>
          </a:p>
        </p:txBody>
      </p:sp>
      <p:sp>
        <p:nvSpPr>
          <p:cNvPr id="166" name="SELECT the best solution"/>
          <p:cNvSpPr txBox="1"/>
          <p:nvPr/>
        </p:nvSpPr>
        <p:spPr>
          <a:xfrm>
            <a:off x="8130465" y="3840272"/>
            <a:ext cx="2378756" cy="3330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>
                <a:solidFill>
                  <a:srgbClr val="36378C"/>
                </a:solidFill>
              </a:defRPr>
            </a:pPr>
            <a:r>
              <a:rPr b="1"/>
              <a:t>SELECT</a:t>
            </a:r>
            <a:r>
              <a:t> the best solution</a:t>
            </a:r>
          </a:p>
        </p:txBody>
      </p:sp>
      <p:sp>
        <p:nvSpPr>
          <p:cNvPr id="167" name="PROTOTYPE the solution"/>
          <p:cNvSpPr txBox="1"/>
          <p:nvPr/>
        </p:nvSpPr>
        <p:spPr>
          <a:xfrm>
            <a:off x="7753906" y="5259063"/>
            <a:ext cx="2389583" cy="3330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>
                <a:solidFill>
                  <a:srgbClr val="36378C"/>
                </a:solidFill>
              </a:defRPr>
            </a:pPr>
            <a:r>
              <a:rPr b="1"/>
              <a:t>PROTOTYPE</a:t>
            </a:r>
            <a:r>
              <a:t> the solution</a:t>
            </a:r>
          </a:p>
        </p:txBody>
      </p:sp>
      <p:sp>
        <p:nvSpPr>
          <p:cNvPr id="168" name="TEST the prototype"/>
          <p:cNvSpPr txBox="1"/>
          <p:nvPr/>
        </p:nvSpPr>
        <p:spPr>
          <a:xfrm>
            <a:off x="2863275" y="5865643"/>
            <a:ext cx="1884833" cy="3330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>
                <a:solidFill>
                  <a:srgbClr val="36378C"/>
                </a:solidFill>
              </a:defRPr>
            </a:pPr>
            <a:r>
              <a:rPr b="1"/>
              <a:t>TEST</a:t>
            </a:r>
            <a:r>
              <a:t> the prototype</a:t>
            </a:r>
          </a:p>
        </p:txBody>
      </p:sp>
      <p:sp>
        <p:nvSpPr>
          <p:cNvPr id="169" name="ITERATE to improve…"/>
          <p:cNvSpPr txBox="1"/>
          <p:nvPr/>
        </p:nvSpPr>
        <p:spPr>
          <a:xfrm>
            <a:off x="1356955" y="4739492"/>
            <a:ext cx="1979264" cy="6251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/>
          <a:p>
            <a:pPr algn="ctr">
              <a:defRPr>
                <a:solidFill>
                  <a:srgbClr val="36378C"/>
                </a:solidFill>
              </a:defRPr>
            </a:pPr>
            <a:r>
              <a:rPr b="1"/>
              <a:t>ITERATE</a:t>
            </a:r>
            <a:r>
              <a:t> to improve </a:t>
            </a:r>
          </a:p>
          <a:p>
            <a:pPr algn="ctr">
              <a:defRPr>
                <a:solidFill>
                  <a:srgbClr val="36378C"/>
                </a:solidFill>
              </a:defRPr>
            </a:pPr>
            <a:r>
              <a:t>the prototype</a:t>
            </a:r>
          </a:p>
        </p:txBody>
      </p:sp>
      <p:sp>
        <p:nvSpPr>
          <p:cNvPr id="170" name="COMMUNICATE…"/>
          <p:cNvSpPr txBox="1"/>
          <p:nvPr/>
        </p:nvSpPr>
        <p:spPr>
          <a:xfrm>
            <a:off x="833124" y="3457037"/>
            <a:ext cx="1604775" cy="6251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/>
          <a:p>
            <a:pPr algn="ctr">
              <a:defRPr b="1">
                <a:solidFill>
                  <a:srgbClr val="36378C"/>
                </a:solidFill>
              </a:defRPr>
            </a:pPr>
            <a:r>
              <a:t>COMMUNICATE</a:t>
            </a:r>
          </a:p>
          <a:p>
            <a:pPr algn="ctr">
              <a:defRPr>
                <a:solidFill>
                  <a:srgbClr val="36378C"/>
                </a:solidFill>
              </a:defRPr>
            </a:pPr>
            <a:r>
              <a:t>the solution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1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463</Words>
  <Application>Microsoft Office PowerPoint</Application>
  <PresentationFormat>Widescreen</PresentationFormat>
  <Paragraphs>72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Helvetica</vt:lpstr>
      <vt:lpstr>Helvetica Neue</vt:lpstr>
      <vt:lpstr>1_Office Theme</vt:lpstr>
      <vt:lpstr>Nets, shapes … and donuts!</vt:lpstr>
      <vt:lpstr>Learning hook </vt:lpstr>
      <vt:lpstr>Investigating cardboard packaging</vt:lpstr>
      <vt:lpstr>Learning input</vt:lpstr>
      <vt:lpstr>Try this</vt:lpstr>
      <vt:lpstr>Anne Tate Bedarf</vt:lpstr>
      <vt:lpstr>Learning  construction </vt:lpstr>
      <vt:lpstr>Donut challenge</vt:lpstr>
      <vt:lpstr>Use the engineering design process</vt:lpstr>
      <vt:lpstr>Rubric</vt:lpstr>
      <vt:lpstr>Project rubric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Nets, 3D shapes… and donuts!</dc:title>
  <dc:creator>Jill Wilson</dc:creator>
  <cp:lastModifiedBy>Flora Smith</cp:lastModifiedBy>
  <cp:revision>6</cp:revision>
  <dcterms:modified xsi:type="dcterms:W3CDTF">2024-02-27T00:14:18Z</dcterms:modified>
</cp:coreProperties>
</file>