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57" r:id="rId4"/>
    <p:sldId id="267" r:id="rId5"/>
    <p:sldId id="268" r:id="rId6"/>
    <p:sldId id="269" r:id="rId7"/>
    <p:sldId id="270" r:id="rId8"/>
    <p:sldId id="271" r:id="rId9"/>
    <p:sldId id="272" r:id="rId10"/>
    <p:sldId id="274" r:id="rId11"/>
    <p:sldId id="273" r:id="rId12"/>
    <p:sldId id="276" r:id="rId13"/>
    <p:sldId id="275" r:id="rId14"/>
    <p:sldId id="277" r:id="rId15"/>
    <p:sldId id="278" r:id="rId16"/>
    <p:sldId id="27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791"/>
    <a:srgbClr val="6B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0" autoAdjust="0"/>
    <p:restoredTop sz="85783" autoAdjust="0"/>
  </p:normalViewPr>
  <p:slideViewPr>
    <p:cSldViewPr snapToGrid="0">
      <p:cViewPr varScale="1">
        <p:scale>
          <a:sx n="92" d="100"/>
          <a:sy n="92" d="100"/>
        </p:scale>
        <p:origin x="57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1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ED096-4495-4CAE-946D-11AA3E7332A5}" type="datetimeFigureOut">
              <a:rPr lang="en-AU" smtClean="0"/>
              <a:t>26/08/2019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6EEDC-EDBE-4777-86CE-A0F55CA41C6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0469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D0017-9222-44CA-A48C-B2D74D81789E}" type="datetimeFigureOut">
              <a:rPr lang="en-AU" smtClean="0"/>
              <a:t>26/08/2019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950E5-6F16-4E14-945D-BE1C3CEBEC2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010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erial_photography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Image: https://images.pexels.com/photos/442587/pexels-photo-442587.jpeg?auto=compress&amp;cs=tinysrgb&amp;dpr=2&amp;h=750&amp;w=1260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8227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demonstrate how the drone photography application will work, students build an appropriate 2m x 2m landscape model and show how their drone will collect data. </a:t>
            </a:r>
          </a:p>
          <a:p>
            <a:endParaRPr lang="en-US" dirty="0" smtClean="0"/>
          </a:p>
          <a:p>
            <a:r>
              <a:rPr lang="en-US" dirty="0" smtClean="0"/>
              <a:t>Students use drone and other device photography to capture data and drone action for their report. </a:t>
            </a:r>
          </a:p>
          <a:p>
            <a:endParaRPr lang="en-US" dirty="0" smtClean="0"/>
          </a:p>
          <a:p>
            <a:r>
              <a:rPr lang="en-US" dirty="0" smtClean="0"/>
              <a:t>Extension: Students can code their drone to survey the landscape and collect photo data.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7856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present their findings as a poster, report, presentation or short movie.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9900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Honoré</a:t>
            </a:r>
            <a:r>
              <a:rPr lang="en-AU" dirty="0" smtClean="0"/>
              <a:t> Daumier, "</a:t>
            </a:r>
            <a:r>
              <a:rPr lang="en-AU" dirty="0" err="1" smtClean="0"/>
              <a:t>Nadar</a:t>
            </a:r>
            <a:r>
              <a:rPr lang="en-AU" dirty="0" smtClean="0"/>
              <a:t> </a:t>
            </a:r>
            <a:r>
              <a:rPr lang="en-AU" dirty="0" err="1" smtClean="0"/>
              <a:t>élevant</a:t>
            </a:r>
            <a:r>
              <a:rPr lang="en-AU" dirty="0" smtClean="0"/>
              <a:t> la </a:t>
            </a:r>
            <a:r>
              <a:rPr lang="en-AU" dirty="0" err="1" smtClean="0"/>
              <a:t>Photographie</a:t>
            </a:r>
            <a:r>
              <a:rPr lang="en-AU" dirty="0" smtClean="0"/>
              <a:t> à la hauteur de </a:t>
            </a:r>
            <a:r>
              <a:rPr lang="en-AU" dirty="0" err="1" smtClean="0"/>
              <a:t>l'Art</a:t>
            </a:r>
            <a:r>
              <a:rPr lang="en-AU" dirty="0" smtClean="0"/>
              <a:t>" (</a:t>
            </a:r>
            <a:r>
              <a:rPr lang="en-AU" dirty="0" err="1" smtClean="0"/>
              <a:t>Nadar</a:t>
            </a:r>
            <a:r>
              <a:rPr lang="en-AU" dirty="0" smtClean="0"/>
              <a:t> elevating Photography to Art), published in Le Boulevard, May 25, 1862.</a:t>
            </a:r>
          </a:p>
          <a:p>
            <a:endParaRPr lang="en-AU" dirty="0" smtClean="0"/>
          </a:p>
          <a:p>
            <a:r>
              <a:rPr lang="en-AU" dirty="0" smtClean="0"/>
              <a:t>Image from </a:t>
            </a:r>
            <a:r>
              <a:rPr lang="en-AU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https://en.wikipedia.org/wiki/Aerial_photography</a:t>
            </a:r>
            <a:r>
              <a:rPr lang="en-AU" dirty="0" smtClean="0"/>
              <a:t> - no known copyright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601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as per cover image</a:t>
            </a:r>
          </a:p>
          <a:p>
            <a:r>
              <a:rPr lang="en-US" dirty="0" smtClean="0"/>
              <a:t>icons: Apple Keynote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698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https://www.youtube.com/watch?v=2hRNx_0SWGw&amp;feature=youtu.be</a:t>
            </a:r>
          </a:p>
          <a:p>
            <a:endParaRPr lang="en-AU" dirty="0" smtClean="0"/>
          </a:p>
          <a:p>
            <a:r>
              <a:rPr lang="en-AU" dirty="0" smtClean="0"/>
              <a:t>http://news.mit.edu/2018/fleets-drones-help-searches-lost-hikers-1102</a:t>
            </a:r>
          </a:p>
          <a:p>
            <a:endParaRPr lang="en-AU" dirty="0" smtClean="0"/>
          </a:p>
          <a:p>
            <a:r>
              <a:rPr lang="en-AU" dirty="0" smtClean="0"/>
              <a:t>image: https://commons.wikimedia.org/wiki/File:Creek_and_old-growth_forest-Larch_Mountain.jpg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867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Tamarah King, Earthquake Geologist </a:t>
            </a:r>
          </a:p>
          <a:p>
            <a:endParaRPr lang="en-US" dirty="0" smtClean="0"/>
          </a:p>
          <a:p>
            <a:r>
              <a:rPr lang="en-US" dirty="0" smtClean="0"/>
              <a:t>https://australiascience.tv/vod/tamarah-king-earthquake-geologist/</a:t>
            </a:r>
          </a:p>
          <a:p>
            <a:endParaRPr lang="en-US" dirty="0" smtClean="0"/>
          </a:p>
          <a:p>
            <a:r>
              <a:rPr lang="en-US" dirty="0" smtClean="0"/>
              <a:t>http://rockheadsciences.com/king-earthquake-geology/</a:t>
            </a:r>
          </a:p>
          <a:p>
            <a:endParaRPr lang="en-US" dirty="0" smtClean="0"/>
          </a:p>
          <a:p>
            <a:r>
              <a:rPr lang="en-US" dirty="0" smtClean="0"/>
              <a:t>Image: request to use required: https://i2.wp.com/rockheadsciences.com/wp-content/uploads/2018/07/IMG_2775.jpg (copyright owned by Tamarah King)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6395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http://www.citizensciencegis.org/projects/open-reef/</a:t>
            </a:r>
          </a:p>
          <a:p>
            <a:endParaRPr lang="en-US" dirty="0" smtClean="0"/>
          </a:p>
          <a:p>
            <a:r>
              <a:rPr lang="en-US" dirty="0" smtClean="0"/>
              <a:t>A citizen science mapping project between the University of Central Florida, University of Belize, and the Coast Zone Management Authority and Institute </a:t>
            </a:r>
          </a:p>
          <a:p>
            <a:endParaRPr lang="en-US" dirty="0" smtClean="0"/>
          </a:p>
          <a:p>
            <a:r>
              <a:rPr lang="en-US" dirty="0" smtClean="0"/>
              <a:t>Image link: https://commons.wikimedia.org/wiki/File:Caye_Caulker_Belize_drone_(20255979023).jpg</a:t>
            </a:r>
          </a:p>
          <a:p>
            <a:endParaRPr lang="en-US" dirty="0" smtClean="0"/>
          </a:p>
          <a:p>
            <a:r>
              <a:rPr lang="en-US" dirty="0" smtClean="0"/>
              <a:t>Associated poster: Christine </a:t>
            </a:r>
            <a:r>
              <a:rPr lang="en-US" dirty="0" err="1" smtClean="0"/>
              <a:t>Munusteri</a:t>
            </a:r>
            <a:r>
              <a:rPr lang="en-US" dirty="0" smtClean="0"/>
              <a:t>, Solutions Engineer https://kartrausers.s3.amazonaws.com/myacademy/2241832_1539466772749SM_Poster_series_Christine_Munisteri.pdf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21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https://www.theplastictide.com/blog-1/2018/4/22/launching-the-marine-litter-dronet</a:t>
            </a:r>
          </a:p>
          <a:p>
            <a:endParaRPr lang="en-US" dirty="0" smtClean="0"/>
          </a:p>
          <a:p>
            <a:r>
              <a:rPr lang="en-US" dirty="0" smtClean="0"/>
              <a:t>Image: https://www.theplastictide.com/blog-1/2018/4/22/launching-the-marine-litter-dronet (need to check copyright)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6479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credit: J </a:t>
            </a:r>
            <a:r>
              <a:rPr lang="en-US" dirty="0" err="1" smtClean="0"/>
              <a:t>Hinke</a:t>
            </a:r>
            <a:r>
              <a:rPr lang="en-US" dirty="0" smtClean="0"/>
              <a:t> NOAA (https://australiascience.tv/arial-drone-photos-used-in-antarctica-to-monitor-leopard-seals/) </a:t>
            </a:r>
          </a:p>
          <a:p>
            <a:endParaRPr lang="en-US" dirty="0" smtClean="0"/>
          </a:p>
          <a:p>
            <a:r>
              <a:rPr lang="en-US" dirty="0" smtClean="0"/>
              <a:t>Article: https://australiascience.tv/arial-drone-photos-used-in-antarctica-to-monitor-leopard-seals/</a:t>
            </a:r>
          </a:p>
          <a:p>
            <a:r>
              <a:rPr lang="en-US" dirty="0" smtClean="0"/>
              <a:t>Video: Measuring Leopard Seals with Drones https://www.youtube.com/watch?v=6shmhPkP5aI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7752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demonstrate how the drone photography application will work, students build an appropriate 2m x 2m landscape model and show how their drone will collect data. </a:t>
            </a:r>
          </a:p>
          <a:p>
            <a:endParaRPr lang="en-US" dirty="0" smtClean="0"/>
          </a:p>
          <a:p>
            <a:r>
              <a:rPr lang="en-US" dirty="0" smtClean="0"/>
              <a:t>Students use drone and other device photography to capture data and drone action for their report. </a:t>
            </a:r>
          </a:p>
          <a:p>
            <a:endParaRPr lang="en-US" dirty="0" smtClean="0"/>
          </a:p>
          <a:p>
            <a:r>
              <a:rPr lang="en-US" dirty="0" smtClean="0"/>
              <a:t>Extension: Students can code their drone to survey the landscape and collect photo data.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950E5-6F16-4E14-945D-BE1C3CEBEC2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1409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6067" y="4346430"/>
            <a:ext cx="5486399" cy="60050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B6B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88" y="304101"/>
            <a:ext cx="3886504" cy="60739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2440974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907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417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152073"/>
            <a:ext cx="10515600" cy="185651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18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138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6563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369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90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4714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0365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0358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tiff"/><Relationship Id="rId18" Type="http://schemas.openxmlformats.org/officeDocument/2006/relationships/image" Target="../media/image8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tiff"/><Relationship Id="rId17" Type="http://schemas.openxmlformats.org/officeDocument/2006/relationships/image" Target="../media/image7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tiff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tiff"/><Relationship Id="rId10" Type="http://schemas.openxmlformats.org/officeDocument/2006/relationships/theme" Target="../theme/theme1.xml"/><Relationship Id="rId19" Type="http://schemas.openxmlformats.org/officeDocument/2006/relationships/image" Target="../media/image9.tif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6295377"/>
            <a:ext cx="12192000" cy="562623"/>
          </a:xfrm>
          <a:prstGeom prst="rect">
            <a:avLst/>
          </a:prstGeom>
          <a:gradFill flip="none" rotWithShape="1">
            <a:gsLst>
              <a:gs pos="0">
                <a:srgbClr val="363791">
                  <a:shade val="30000"/>
                  <a:satMod val="115000"/>
                </a:srgbClr>
              </a:gs>
              <a:gs pos="50000">
                <a:srgbClr val="363791">
                  <a:shade val="67500"/>
                  <a:satMod val="115000"/>
                </a:srgbClr>
              </a:gs>
              <a:gs pos="100000">
                <a:srgbClr val="363791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Master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583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Master level</a:t>
            </a:r>
          </a:p>
          <a:p>
            <a:pPr lvl="1"/>
            <a:r>
              <a:rPr lang="en-US" dirty="0" smtClean="0"/>
              <a:t>Second level 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65"/>
          <a:stretch/>
        </p:blipFill>
        <p:spPr>
          <a:xfrm>
            <a:off x="11335813" y="13138"/>
            <a:ext cx="84694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632" b="29723"/>
          <a:stretch/>
        </p:blipFill>
        <p:spPr>
          <a:xfrm>
            <a:off x="3772650" y="1378036"/>
            <a:ext cx="7782037" cy="358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0913" flipH="1">
            <a:off x="10536547" y="642417"/>
            <a:ext cx="419538" cy="44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239" flipH="1">
            <a:off x="426994" y="138972"/>
            <a:ext cx="642735" cy="7103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492" y="840181"/>
            <a:ext cx="455658" cy="440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267" y="5809407"/>
            <a:ext cx="414108" cy="3915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2098" y="5524160"/>
            <a:ext cx="493656" cy="4936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10457235" y="5818687"/>
            <a:ext cx="384763" cy="3847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5282" y="241125"/>
            <a:ext cx="613761" cy="506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38798"/>
            <a:ext cx="2041236" cy="345305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1" name="Rectangle 3"/>
          <p:cNvSpPr>
            <a:spLocks noChangeArrowheads="1"/>
          </p:cNvSpPr>
          <p:nvPr userDrawn="1"/>
        </p:nvSpPr>
        <p:spPr bwMode="auto">
          <a:xfrm>
            <a:off x="3373251" y="6477664"/>
            <a:ext cx="87653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Hei"/>
                <a:cs typeface="Arial" panose="020B0604020202020204" pitchFamily="34" charset="0"/>
              </a:rPr>
              <a:t>© 2019 Education Services Australia Ltd, unless otherwise indicated. This material may be used, reproduced, published and modified for non-commercial educational purposes</a:t>
            </a:r>
            <a:r>
              <a:rPr kumimoji="0" lang="en-US" altLang="zh-CN" sz="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Hei"/>
                <a:cs typeface="Arial" panose="020B0604020202020204" pitchFamily="34" charset="0"/>
              </a:rPr>
              <a:t>.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68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36379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290793"/>
            <a:ext cx="5486399" cy="600507"/>
          </a:xfrm>
        </p:spPr>
        <p:txBody>
          <a:bodyPr/>
          <a:lstStyle/>
          <a:p>
            <a:r>
              <a:rPr lang="en-AU" dirty="0" smtClean="0"/>
              <a:t>Years 7 – 8 lesson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Drone search</a:t>
            </a:r>
            <a:endParaRPr lang="en-AU" dirty="0"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794" y="2560887"/>
            <a:ext cx="3315750" cy="2210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45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6143" y="-1587001"/>
            <a:ext cx="12672545" cy="8445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Identifying earthquake damage.…"/>
          <p:cNvSpPr txBox="1"/>
          <p:nvPr/>
        </p:nvSpPr>
        <p:spPr>
          <a:xfrm>
            <a:off x="6160129" y="4690985"/>
            <a:ext cx="5853735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DF9DD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Identifying earthquake </a:t>
            </a:r>
            <a:r>
              <a:rPr dirty="0" smtClean="0"/>
              <a:t>damage </a:t>
            </a:r>
            <a:endParaRPr dirty="0"/>
          </a:p>
          <a:p>
            <a:pPr algn="l">
              <a:defRPr sz="3000" b="1">
                <a:solidFill>
                  <a:srgbClr val="FDF9DD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- </a:t>
            </a:r>
            <a:r>
              <a:rPr dirty="0" err="1"/>
              <a:t>Tamarah</a:t>
            </a:r>
            <a:r>
              <a:rPr dirty="0"/>
              <a:t> King, </a:t>
            </a:r>
            <a:r>
              <a:rPr lang="en-AU" dirty="0" smtClean="0"/>
              <a:t>e</a:t>
            </a:r>
            <a:r>
              <a:rPr dirty="0" err="1" smtClean="0"/>
              <a:t>arthquake</a:t>
            </a:r>
            <a:r>
              <a:rPr dirty="0" smtClean="0"/>
              <a:t> </a:t>
            </a:r>
            <a:r>
              <a:rPr lang="en-AU" dirty="0" smtClean="0"/>
              <a:t>g</a:t>
            </a:r>
            <a:r>
              <a:rPr dirty="0" err="1" smtClean="0"/>
              <a:t>eologist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70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7654" y="0"/>
            <a:ext cx="12579175" cy="70644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Using drones to collect high resolution aerial imagery to inform environmental and social decision-making.…"/>
          <p:cNvSpPr txBox="1"/>
          <p:nvPr/>
        </p:nvSpPr>
        <p:spPr>
          <a:xfrm>
            <a:off x="5578476" y="4417950"/>
            <a:ext cx="6070231" cy="2440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Using drones to collect high resolution aerial imagery to inform environmental and social </a:t>
            </a:r>
            <a:r>
              <a:rPr dirty="0" smtClean="0"/>
              <a:t>decision-making </a:t>
            </a:r>
            <a:endParaRPr dirty="0"/>
          </a:p>
          <a:p>
            <a:pPr algn="r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- Open Reef</a:t>
            </a:r>
          </a:p>
        </p:txBody>
      </p:sp>
    </p:spTree>
    <p:extLst>
      <p:ext uri="{BB962C8B-B14F-4D97-AF65-F5344CB8AC3E}">
        <p14:creationId xmlns:p14="http://schemas.microsoft.com/office/powerpoint/2010/main" val="22553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71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urveying marine litter using drone technology.…"/>
          <p:cNvSpPr txBox="1"/>
          <p:nvPr/>
        </p:nvSpPr>
        <p:spPr>
          <a:xfrm>
            <a:off x="6770469" y="4314363"/>
            <a:ext cx="4231828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Surveying marine litter using drone technology.</a:t>
            </a:r>
          </a:p>
          <a:p>
            <a:pPr algn="r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- The Plastic Tide</a:t>
            </a:r>
          </a:p>
          <a:p>
            <a:pPr algn="r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Marine Litter DRONET</a:t>
            </a:r>
          </a:p>
        </p:txBody>
      </p:sp>
    </p:spTree>
    <p:extLst>
      <p:ext uri="{BB962C8B-B14F-4D97-AF65-F5344CB8AC3E}">
        <p14:creationId xmlns:p14="http://schemas.microsoft.com/office/powerpoint/2010/main" val="11629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045732"/>
            <a:ext cx="12184448" cy="810046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urveying marine litter using drone technology.…"/>
          <p:cNvSpPr txBox="1"/>
          <p:nvPr/>
        </p:nvSpPr>
        <p:spPr>
          <a:xfrm>
            <a:off x="6092224" y="5105480"/>
            <a:ext cx="6185834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Monitoring leopard seals in Antarctica. </a:t>
            </a:r>
          </a:p>
          <a:p>
            <a:pPr algn="l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- National Oceanic and Atmospheric Administration </a:t>
            </a:r>
            <a:r>
              <a:rPr lang="en-AU" dirty="0" smtClean="0"/>
              <a:t>(</a:t>
            </a:r>
            <a:r>
              <a:rPr dirty="0" smtClean="0"/>
              <a:t>NOAA</a:t>
            </a:r>
            <a:r>
              <a:rPr lang="en-AU" dirty="0" smtClean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40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/>
              <a:t>Part B: Design a drone application </a:t>
            </a:r>
            <a:endParaRPr lang="en-AU" sz="5400" dirty="0"/>
          </a:p>
        </p:txBody>
      </p:sp>
    </p:spTree>
    <p:extLst>
      <p:ext uri="{BB962C8B-B14F-4D97-AF65-F5344CB8AC3E}">
        <p14:creationId xmlns:p14="http://schemas.microsoft.com/office/powerpoint/2010/main" val="150323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101872"/>
            <a:ext cx="10515600" cy="1856510"/>
          </a:xfrm>
        </p:spPr>
        <p:txBody>
          <a:bodyPr/>
          <a:lstStyle/>
          <a:p>
            <a:r>
              <a:rPr lang="en-AU" dirty="0"/>
              <a:t>Consider: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3140908"/>
            <a:ext cx="10515600" cy="1500187"/>
          </a:xfrm>
        </p:spPr>
        <p:txBody>
          <a:bodyPr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What’s the problem?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What are the current solutions/methods?</a:t>
            </a:r>
            <a:endParaRPr lang="en-US" dirty="0">
              <a:solidFill>
                <a:prstClr val="black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Why is drone photography a good solution?</a:t>
            </a:r>
            <a:endParaRPr lang="en-US" dirty="0">
              <a:solidFill>
                <a:prstClr val="black"/>
              </a:solidFill>
            </a:endParaRPr>
          </a:p>
          <a:p>
            <a:pPr marL="457200" indent="-457200">
              <a:buSzPct val="145000"/>
              <a:buFont typeface="Arial" panose="020B0604020202020204" pitchFamily="34" charset="0"/>
              <a:buChar char="•"/>
              <a:defRPr sz="3000" b="1">
                <a:latin typeface="+mn-lt"/>
                <a:ea typeface="+mn-ea"/>
                <a:cs typeface="+mn-cs"/>
                <a:sym typeface="Helvetica Neue"/>
              </a:defRPr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/>
              <a:t>Part </a:t>
            </a:r>
            <a:r>
              <a:rPr lang="fr-FR" sz="5400" dirty="0" smtClean="0"/>
              <a:t>C: </a:t>
            </a:r>
            <a:r>
              <a:rPr lang="fr-FR" sz="5400" dirty="0" err="1" smtClean="0"/>
              <a:t>Create</a:t>
            </a:r>
            <a:r>
              <a:rPr lang="fr-FR" sz="5400" dirty="0" smtClean="0"/>
              <a:t> a model</a:t>
            </a:r>
            <a:endParaRPr lang="en-AU" sz="5400" dirty="0"/>
          </a:p>
        </p:txBody>
      </p:sp>
    </p:spTree>
    <p:extLst>
      <p:ext uri="{BB962C8B-B14F-4D97-AF65-F5344CB8AC3E}">
        <p14:creationId xmlns:p14="http://schemas.microsoft.com/office/powerpoint/2010/main" val="364071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Part D: Present your </a:t>
            </a:r>
            <a:br>
              <a:rPr lang="en-US" sz="5400" dirty="0"/>
            </a:br>
            <a:r>
              <a:rPr lang="en-US" sz="5400" dirty="0"/>
              <a:t>findings </a:t>
            </a:r>
            <a:endParaRPr lang="en-AU" sz="5400" dirty="0"/>
          </a:p>
        </p:txBody>
      </p:sp>
    </p:spTree>
    <p:extLst>
      <p:ext uri="{BB962C8B-B14F-4D97-AF65-F5344CB8AC3E}">
        <p14:creationId xmlns:p14="http://schemas.microsoft.com/office/powerpoint/2010/main" val="2452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9438" y="608878"/>
            <a:ext cx="4238341" cy="547066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When?"/>
          <p:cNvSpPr txBox="1"/>
          <p:nvPr/>
        </p:nvSpPr>
        <p:spPr>
          <a:xfrm>
            <a:off x="2610055" y="2035808"/>
            <a:ext cx="122629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rPr sz="2800" dirty="0">
                <a:solidFill>
                  <a:srgbClr val="363791"/>
                </a:solidFill>
              </a:rPr>
              <a:t>When? </a:t>
            </a:r>
          </a:p>
        </p:txBody>
      </p:sp>
      <p:sp>
        <p:nvSpPr>
          <p:cNvPr id="11" name="Where?"/>
          <p:cNvSpPr txBox="1"/>
          <p:nvPr/>
        </p:nvSpPr>
        <p:spPr>
          <a:xfrm>
            <a:off x="2610055" y="2896406"/>
            <a:ext cx="133536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rPr sz="2800" dirty="0">
                <a:solidFill>
                  <a:srgbClr val="363791"/>
                </a:solidFill>
              </a:rPr>
              <a:t>Where? </a:t>
            </a:r>
          </a:p>
        </p:txBody>
      </p:sp>
      <p:sp>
        <p:nvSpPr>
          <p:cNvPr id="12" name="What?"/>
          <p:cNvSpPr txBox="1"/>
          <p:nvPr/>
        </p:nvSpPr>
        <p:spPr>
          <a:xfrm>
            <a:off x="2610055" y="3757004"/>
            <a:ext cx="1147622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r>
              <a:rPr sz="2800" dirty="0">
                <a:solidFill>
                  <a:srgbClr val="363791"/>
                </a:solidFill>
              </a:rPr>
              <a:t>What? </a:t>
            </a:r>
          </a:p>
        </p:txBody>
      </p:sp>
    </p:spTree>
    <p:extLst>
      <p:ext uri="{BB962C8B-B14F-4D97-AF65-F5344CB8AC3E}">
        <p14:creationId xmlns:p14="http://schemas.microsoft.com/office/powerpoint/2010/main" val="11419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101872"/>
            <a:ext cx="10515600" cy="1856510"/>
          </a:xfrm>
        </p:spPr>
        <p:txBody>
          <a:bodyPr/>
          <a:lstStyle/>
          <a:p>
            <a:r>
              <a:rPr lang="en-AU" dirty="0"/>
              <a:t>Challenge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3140908"/>
            <a:ext cx="10515600" cy="150018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Get your pilot’s license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Master aerial photography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Design a new application for drone aerial photography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86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101872"/>
            <a:ext cx="10515600" cy="1856510"/>
          </a:xfrm>
        </p:spPr>
        <p:txBody>
          <a:bodyPr/>
          <a:lstStyle/>
          <a:p>
            <a:r>
              <a:rPr lang="en-AU" dirty="0"/>
              <a:t>Milestone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3140908"/>
            <a:ext cx="10515600" cy="15001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Take a ‘dronie’ - a selfie using a drone.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1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101872"/>
            <a:ext cx="10515600" cy="1856510"/>
          </a:xfrm>
        </p:spPr>
        <p:txBody>
          <a:bodyPr/>
          <a:lstStyle/>
          <a:p>
            <a:r>
              <a:rPr lang="en-AU" dirty="0"/>
              <a:t>Milestone </a:t>
            </a:r>
            <a:r>
              <a:rPr lang="en-AU" dirty="0" smtClean="0"/>
              <a:t>2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3140908"/>
            <a:ext cx="10515600" cy="15001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Use drone aerial photography to explore and map a model landscape.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5755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101872"/>
            <a:ext cx="10515600" cy="1856510"/>
          </a:xfrm>
        </p:spPr>
        <p:txBody>
          <a:bodyPr/>
          <a:lstStyle/>
          <a:p>
            <a:r>
              <a:rPr lang="en-AU" dirty="0"/>
              <a:t>Milestone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3140908"/>
            <a:ext cx="10515600" cy="15001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Apply drone aerial photography to solve a problem.</a:t>
            </a:r>
          </a:p>
        </p:txBody>
      </p:sp>
    </p:spTree>
    <p:extLst>
      <p:ext uri="{BB962C8B-B14F-4D97-AF65-F5344CB8AC3E}">
        <p14:creationId xmlns:p14="http://schemas.microsoft.com/office/powerpoint/2010/main" val="252964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/>
              <a:t>Part A: Explore drone </a:t>
            </a:r>
            <a:r>
              <a:rPr lang="fr-FR" sz="5400" dirty="0" smtClean="0"/>
              <a:t>applications</a:t>
            </a:r>
            <a:endParaRPr lang="en-AU" sz="5400" dirty="0"/>
          </a:p>
        </p:txBody>
      </p:sp>
    </p:spTree>
    <p:extLst>
      <p:ext uri="{BB962C8B-B14F-4D97-AF65-F5344CB8AC3E}">
        <p14:creationId xmlns:p14="http://schemas.microsoft.com/office/powerpoint/2010/main" val="235400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"/>
          <p:cNvGrpSpPr/>
          <p:nvPr/>
        </p:nvGrpSpPr>
        <p:grpSpPr>
          <a:xfrm>
            <a:off x="4514479" y="2149286"/>
            <a:ext cx="3001152" cy="1767327"/>
            <a:chOff x="-2" y="-52181"/>
            <a:chExt cx="4102274" cy="2561224"/>
          </a:xfrm>
        </p:grpSpPr>
        <p:pic>
          <p:nvPicPr>
            <p:cNvPr id="63" name="Image" descr="Image"/>
            <p:cNvPicPr>
              <a:picLocks noChangeAspect="1"/>
            </p:cNvPicPr>
            <p:nvPr/>
          </p:nvPicPr>
          <p:blipFill>
            <a:blip r:embed="rId3">
              <a:alphaModFix amt="91012"/>
              <a:extLst/>
            </a:blip>
            <a:srcRect l="30537" t="421" r="9365" b="420"/>
            <a:stretch>
              <a:fillRect/>
            </a:stretch>
          </p:blipFill>
          <p:spPr>
            <a:xfrm>
              <a:off x="-2" y="-1"/>
              <a:ext cx="4032251" cy="250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8" extrusionOk="0">
                  <a:moveTo>
                    <a:pt x="1569" y="0"/>
                  </a:moveTo>
                  <a:cubicBezTo>
                    <a:pt x="1118" y="0"/>
                    <a:pt x="890" y="0"/>
                    <a:pt x="649" y="123"/>
                  </a:cubicBezTo>
                  <a:cubicBezTo>
                    <a:pt x="383" y="278"/>
                    <a:pt x="174" y="615"/>
                    <a:pt x="77" y="1042"/>
                  </a:cubicBezTo>
                  <a:cubicBezTo>
                    <a:pt x="0" y="1431"/>
                    <a:pt x="0" y="1798"/>
                    <a:pt x="0" y="2521"/>
                  </a:cubicBezTo>
                  <a:lnTo>
                    <a:pt x="0" y="19066"/>
                  </a:lnTo>
                  <a:cubicBezTo>
                    <a:pt x="0" y="19800"/>
                    <a:pt x="0" y="20167"/>
                    <a:pt x="77" y="20556"/>
                  </a:cubicBezTo>
                  <a:cubicBezTo>
                    <a:pt x="174" y="20983"/>
                    <a:pt x="383" y="21320"/>
                    <a:pt x="649" y="21475"/>
                  </a:cubicBezTo>
                  <a:cubicBezTo>
                    <a:pt x="891" y="21599"/>
                    <a:pt x="1119" y="21598"/>
                    <a:pt x="1569" y="21598"/>
                  </a:cubicBezTo>
                  <a:lnTo>
                    <a:pt x="20023" y="21598"/>
                  </a:lnTo>
                  <a:cubicBezTo>
                    <a:pt x="20479" y="21598"/>
                    <a:pt x="20709" y="21599"/>
                    <a:pt x="20952" y="21475"/>
                  </a:cubicBezTo>
                  <a:cubicBezTo>
                    <a:pt x="21217" y="21320"/>
                    <a:pt x="21425" y="20983"/>
                    <a:pt x="21521" y="20556"/>
                  </a:cubicBezTo>
                  <a:cubicBezTo>
                    <a:pt x="21598" y="20167"/>
                    <a:pt x="21600" y="19800"/>
                    <a:pt x="21600" y="19077"/>
                  </a:cubicBezTo>
                  <a:lnTo>
                    <a:pt x="21600" y="2532"/>
                  </a:lnTo>
                  <a:cubicBezTo>
                    <a:pt x="21600" y="1798"/>
                    <a:pt x="21598" y="1431"/>
                    <a:pt x="21521" y="1042"/>
                  </a:cubicBezTo>
                  <a:cubicBezTo>
                    <a:pt x="21425" y="615"/>
                    <a:pt x="21217" y="278"/>
                    <a:pt x="20952" y="123"/>
                  </a:cubicBezTo>
                  <a:cubicBezTo>
                    <a:pt x="20709" y="-1"/>
                    <a:pt x="20481" y="0"/>
                    <a:pt x="20031" y="0"/>
                  </a:cubicBezTo>
                  <a:lnTo>
                    <a:pt x="1576" y="0"/>
                  </a:lnTo>
                  <a:lnTo>
                    <a:pt x="156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64" name="Drone + Camera"/>
            <p:cNvSpPr txBox="1"/>
            <p:nvPr/>
          </p:nvSpPr>
          <p:spPr>
            <a:xfrm>
              <a:off x="94142" y="-52181"/>
              <a:ext cx="4008130" cy="862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5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sz="3200" dirty="0"/>
                <a:t>Drone + Camera</a:t>
              </a:r>
              <a:r>
                <a:rPr sz="3200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65" name="Group"/>
          <p:cNvGrpSpPr/>
          <p:nvPr/>
        </p:nvGrpSpPr>
        <p:grpSpPr>
          <a:xfrm>
            <a:off x="2857222" y="4198272"/>
            <a:ext cx="1537491" cy="1486419"/>
            <a:chOff x="0" y="0"/>
            <a:chExt cx="2101595" cy="2154130"/>
          </a:xfrm>
        </p:grpSpPr>
        <p:sp>
          <p:nvSpPr>
            <p:cNvPr id="66" name="Crop growth…"/>
            <p:cNvSpPr txBox="1"/>
            <p:nvPr/>
          </p:nvSpPr>
          <p:spPr>
            <a:xfrm>
              <a:off x="0" y="1324772"/>
              <a:ext cx="2101597" cy="829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Crop growth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monitoring </a:t>
              </a:r>
            </a:p>
          </p:txBody>
        </p:sp>
        <p:sp>
          <p:nvSpPr>
            <p:cNvPr id="67" name="Grass"/>
            <p:cNvSpPr/>
            <p:nvPr/>
          </p:nvSpPr>
          <p:spPr>
            <a:xfrm>
              <a:off x="416045" y="0"/>
              <a:ext cx="1269508" cy="1270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8" name="Group"/>
          <p:cNvGrpSpPr/>
          <p:nvPr/>
        </p:nvGrpSpPr>
        <p:grpSpPr>
          <a:xfrm>
            <a:off x="2309649" y="964891"/>
            <a:ext cx="1802484" cy="1294105"/>
            <a:chOff x="36060" y="-1"/>
            <a:chExt cx="2463814" cy="1875428"/>
          </a:xfrm>
        </p:grpSpPr>
        <p:sp>
          <p:nvSpPr>
            <p:cNvPr id="69" name="Documentary &amp;…"/>
            <p:cNvSpPr txBox="1"/>
            <p:nvPr/>
          </p:nvSpPr>
          <p:spPr>
            <a:xfrm>
              <a:off x="36060" y="1034171"/>
              <a:ext cx="2463814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dirty="0"/>
                <a:t>Documentary &amp;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dirty="0" smtClean="0"/>
                <a:t>filmmaking</a:t>
              </a:r>
              <a:endParaRPr dirty="0"/>
            </a:p>
          </p:txBody>
        </p:sp>
        <p:sp>
          <p:nvSpPr>
            <p:cNvPr id="70" name="Video"/>
            <p:cNvSpPr/>
            <p:nvPr/>
          </p:nvSpPr>
          <p:spPr>
            <a:xfrm>
              <a:off x="513852" y="-1"/>
              <a:ext cx="1508234" cy="844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6" y="0"/>
                  </a:moveTo>
                  <a:cubicBezTo>
                    <a:pt x="623" y="0"/>
                    <a:pt x="0" y="1113"/>
                    <a:pt x="0" y="2475"/>
                  </a:cubicBezTo>
                  <a:lnTo>
                    <a:pt x="0" y="19125"/>
                  </a:lnTo>
                  <a:cubicBezTo>
                    <a:pt x="0" y="20487"/>
                    <a:pt x="623" y="21600"/>
                    <a:pt x="1386" y="21600"/>
                  </a:cubicBezTo>
                  <a:lnTo>
                    <a:pt x="15853" y="21600"/>
                  </a:lnTo>
                  <a:cubicBezTo>
                    <a:pt x="16616" y="21600"/>
                    <a:pt x="17239" y="20487"/>
                    <a:pt x="17239" y="19125"/>
                  </a:cubicBezTo>
                  <a:lnTo>
                    <a:pt x="17239" y="15008"/>
                  </a:lnTo>
                  <a:cubicBezTo>
                    <a:pt x="17501" y="15278"/>
                    <a:pt x="17778" y="15564"/>
                    <a:pt x="17979" y="15771"/>
                  </a:cubicBezTo>
                  <a:lnTo>
                    <a:pt x="21000" y="18884"/>
                  </a:lnTo>
                  <a:cubicBezTo>
                    <a:pt x="21330" y="19224"/>
                    <a:pt x="21600" y="18948"/>
                    <a:pt x="21600" y="18268"/>
                  </a:cubicBezTo>
                  <a:lnTo>
                    <a:pt x="21600" y="12039"/>
                  </a:lnTo>
                  <a:cubicBezTo>
                    <a:pt x="21600" y="11358"/>
                    <a:pt x="21600" y="10242"/>
                    <a:pt x="21600" y="9561"/>
                  </a:cubicBezTo>
                  <a:lnTo>
                    <a:pt x="21600" y="3332"/>
                  </a:lnTo>
                  <a:cubicBezTo>
                    <a:pt x="21600" y="2652"/>
                    <a:pt x="21330" y="2376"/>
                    <a:pt x="21000" y="2716"/>
                  </a:cubicBezTo>
                  <a:lnTo>
                    <a:pt x="17979" y="5829"/>
                  </a:lnTo>
                  <a:cubicBezTo>
                    <a:pt x="17778" y="6036"/>
                    <a:pt x="17500" y="6322"/>
                    <a:pt x="17239" y="6592"/>
                  </a:cubicBezTo>
                  <a:lnTo>
                    <a:pt x="17239" y="2475"/>
                  </a:lnTo>
                  <a:cubicBezTo>
                    <a:pt x="17239" y="1113"/>
                    <a:pt x="16616" y="0"/>
                    <a:pt x="15853" y="0"/>
                  </a:cubicBezTo>
                  <a:lnTo>
                    <a:pt x="1386" y="0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" name="Group"/>
          <p:cNvGrpSpPr/>
          <p:nvPr/>
        </p:nvGrpSpPr>
        <p:grpSpPr>
          <a:xfrm>
            <a:off x="7955686" y="4043153"/>
            <a:ext cx="1591009" cy="1927679"/>
            <a:chOff x="0" y="0"/>
            <a:chExt cx="2174748" cy="2793609"/>
          </a:xfrm>
        </p:grpSpPr>
        <p:sp>
          <p:nvSpPr>
            <p:cNvPr id="72" name="Energy…"/>
            <p:cNvSpPr txBox="1"/>
            <p:nvPr/>
          </p:nvSpPr>
          <p:spPr>
            <a:xfrm>
              <a:off x="0" y="1595951"/>
              <a:ext cx="2174749" cy="1197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dirty="0"/>
                <a:t>Energy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dirty="0"/>
                <a:t>infrastructure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dirty="0"/>
                <a:t>inspection</a:t>
              </a:r>
            </a:p>
          </p:txBody>
        </p:sp>
        <p:sp>
          <p:nvSpPr>
            <p:cNvPr id="73" name="Wind Turbine"/>
            <p:cNvSpPr/>
            <p:nvPr/>
          </p:nvSpPr>
          <p:spPr>
            <a:xfrm>
              <a:off x="686451" y="0"/>
              <a:ext cx="801848" cy="1517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10800" y="0"/>
                  </a:moveTo>
                  <a:lnTo>
                    <a:pt x="10302" y="476"/>
                  </a:lnTo>
                  <a:lnTo>
                    <a:pt x="9705" y="5754"/>
                  </a:lnTo>
                  <a:cubicBezTo>
                    <a:pt x="9310" y="5911"/>
                    <a:pt x="9037" y="6148"/>
                    <a:pt x="8973" y="6420"/>
                  </a:cubicBezTo>
                  <a:lnTo>
                    <a:pt x="8919" y="6413"/>
                  </a:lnTo>
                  <a:lnTo>
                    <a:pt x="533" y="9320"/>
                  </a:lnTo>
                  <a:lnTo>
                    <a:pt x="0" y="9786"/>
                  </a:lnTo>
                  <a:lnTo>
                    <a:pt x="1028" y="9778"/>
                  </a:lnTo>
                  <a:lnTo>
                    <a:pt x="9989" y="7426"/>
                  </a:lnTo>
                  <a:cubicBezTo>
                    <a:pt x="10047" y="7441"/>
                    <a:pt x="10107" y="7454"/>
                    <a:pt x="10168" y="7466"/>
                  </a:cubicBezTo>
                  <a:lnTo>
                    <a:pt x="9047" y="21585"/>
                  </a:lnTo>
                  <a:cubicBezTo>
                    <a:pt x="9047" y="21585"/>
                    <a:pt x="9880" y="21594"/>
                    <a:pt x="10398" y="21593"/>
                  </a:cubicBezTo>
                  <a:lnTo>
                    <a:pt x="10398" y="21597"/>
                  </a:lnTo>
                  <a:cubicBezTo>
                    <a:pt x="10433" y="21595"/>
                    <a:pt x="10746" y="21594"/>
                    <a:pt x="11001" y="21593"/>
                  </a:cubicBezTo>
                  <a:cubicBezTo>
                    <a:pt x="11464" y="21600"/>
                    <a:pt x="12566" y="21593"/>
                    <a:pt x="12566" y="21593"/>
                  </a:cubicBezTo>
                  <a:lnTo>
                    <a:pt x="11432" y="7478"/>
                  </a:lnTo>
                  <a:cubicBezTo>
                    <a:pt x="11503" y="7465"/>
                    <a:pt x="11573" y="7449"/>
                    <a:pt x="11640" y="7432"/>
                  </a:cubicBezTo>
                  <a:lnTo>
                    <a:pt x="20572" y="9778"/>
                  </a:lnTo>
                  <a:lnTo>
                    <a:pt x="21600" y="9786"/>
                  </a:lnTo>
                  <a:lnTo>
                    <a:pt x="21067" y="9320"/>
                  </a:lnTo>
                  <a:lnTo>
                    <a:pt x="12687" y="6415"/>
                  </a:lnTo>
                  <a:cubicBezTo>
                    <a:pt x="12618" y="6130"/>
                    <a:pt x="12319" y="5884"/>
                    <a:pt x="11892" y="5728"/>
                  </a:cubicBezTo>
                  <a:lnTo>
                    <a:pt x="11298" y="476"/>
                  </a:lnTo>
                  <a:lnTo>
                    <a:pt x="10800" y="0"/>
                  </a:lnTo>
                  <a:close/>
                  <a:moveTo>
                    <a:pt x="11135" y="6216"/>
                  </a:moveTo>
                  <a:cubicBezTo>
                    <a:pt x="11363" y="6276"/>
                    <a:pt x="11522" y="6398"/>
                    <a:pt x="11522" y="6541"/>
                  </a:cubicBezTo>
                  <a:cubicBezTo>
                    <a:pt x="11522" y="6542"/>
                    <a:pt x="11522" y="6543"/>
                    <a:pt x="11522" y="6543"/>
                  </a:cubicBezTo>
                  <a:lnTo>
                    <a:pt x="11071" y="6594"/>
                  </a:lnTo>
                  <a:lnTo>
                    <a:pt x="11225" y="6840"/>
                  </a:lnTo>
                  <a:cubicBezTo>
                    <a:pt x="11113" y="6882"/>
                    <a:pt x="10976" y="6908"/>
                    <a:pt x="10829" y="6908"/>
                  </a:cubicBezTo>
                  <a:cubicBezTo>
                    <a:pt x="10659" y="6908"/>
                    <a:pt x="10508" y="6873"/>
                    <a:pt x="10388" y="6820"/>
                  </a:cubicBezTo>
                  <a:lnTo>
                    <a:pt x="10529" y="6594"/>
                  </a:lnTo>
                  <a:lnTo>
                    <a:pt x="10142" y="6550"/>
                  </a:lnTo>
                  <a:cubicBezTo>
                    <a:pt x="10142" y="6547"/>
                    <a:pt x="10139" y="6544"/>
                    <a:pt x="10139" y="6541"/>
                  </a:cubicBezTo>
                  <a:cubicBezTo>
                    <a:pt x="10139" y="6407"/>
                    <a:pt x="10278" y="6291"/>
                    <a:pt x="10484" y="6228"/>
                  </a:cubicBezTo>
                  <a:lnTo>
                    <a:pt x="10800" y="6413"/>
                  </a:lnTo>
                  <a:lnTo>
                    <a:pt x="11135" y="6216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4" name="Group"/>
          <p:cNvGrpSpPr/>
          <p:nvPr/>
        </p:nvGrpSpPr>
        <p:grpSpPr>
          <a:xfrm>
            <a:off x="8460361" y="2568590"/>
            <a:ext cx="2072881" cy="1424923"/>
            <a:chOff x="0" y="0"/>
            <a:chExt cx="2833420" cy="2065011"/>
          </a:xfrm>
        </p:grpSpPr>
        <p:sp>
          <p:nvSpPr>
            <p:cNvPr id="75" name="Oil, gas &amp; mineral…"/>
            <p:cNvSpPr txBox="1"/>
            <p:nvPr/>
          </p:nvSpPr>
          <p:spPr>
            <a:xfrm>
              <a:off x="0" y="1235653"/>
              <a:ext cx="2833421" cy="829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Oil, gas &amp; mineral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exploration </a:t>
              </a:r>
            </a:p>
          </p:txBody>
        </p:sp>
        <p:sp>
          <p:nvSpPr>
            <p:cNvPr id="76" name="Diamond"/>
            <p:cNvSpPr/>
            <p:nvPr/>
          </p:nvSpPr>
          <p:spPr>
            <a:xfrm>
              <a:off x="723912" y="-1"/>
              <a:ext cx="1360888" cy="1163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67" y="0"/>
                  </a:moveTo>
                  <a:cubicBezTo>
                    <a:pt x="5205" y="431"/>
                    <a:pt x="5981" y="1048"/>
                    <a:pt x="6853" y="1737"/>
                  </a:cubicBezTo>
                  <a:lnTo>
                    <a:pt x="9610" y="0"/>
                  </a:lnTo>
                  <a:lnTo>
                    <a:pt x="4667" y="0"/>
                  </a:lnTo>
                  <a:close/>
                  <a:moveTo>
                    <a:pt x="12000" y="0"/>
                  </a:moveTo>
                  <a:lnTo>
                    <a:pt x="14742" y="1715"/>
                  </a:lnTo>
                  <a:lnTo>
                    <a:pt x="16906" y="0"/>
                  </a:lnTo>
                  <a:lnTo>
                    <a:pt x="12000" y="0"/>
                  </a:lnTo>
                  <a:close/>
                  <a:moveTo>
                    <a:pt x="10801" y="48"/>
                  </a:moveTo>
                  <a:lnTo>
                    <a:pt x="7416" y="2180"/>
                  </a:lnTo>
                  <a:cubicBezTo>
                    <a:pt x="8539" y="3068"/>
                    <a:pt x="9760" y="4028"/>
                    <a:pt x="10799" y="4844"/>
                  </a:cubicBezTo>
                  <a:lnTo>
                    <a:pt x="14181" y="2161"/>
                  </a:lnTo>
                  <a:lnTo>
                    <a:pt x="10801" y="48"/>
                  </a:lnTo>
                  <a:close/>
                  <a:moveTo>
                    <a:pt x="17835" y="113"/>
                  </a:moveTo>
                  <a:lnTo>
                    <a:pt x="15341" y="2089"/>
                  </a:lnTo>
                  <a:lnTo>
                    <a:pt x="19859" y="4915"/>
                  </a:lnTo>
                  <a:lnTo>
                    <a:pt x="21532" y="4915"/>
                  </a:lnTo>
                  <a:lnTo>
                    <a:pt x="17835" y="113"/>
                  </a:lnTo>
                  <a:close/>
                  <a:moveTo>
                    <a:pt x="3759" y="119"/>
                  </a:moveTo>
                  <a:lnTo>
                    <a:pt x="68" y="4915"/>
                  </a:lnTo>
                  <a:lnTo>
                    <a:pt x="1807" y="4915"/>
                  </a:lnTo>
                  <a:lnTo>
                    <a:pt x="6257" y="2113"/>
                  </a:lnTo>
                  <a:cubicBezTo>
                    <a:pt x="5171" y="1254"/>
                    <a:pt x="4199" y="481"/>
                    <a:pt x="3759" y="119"/>
                  </a:cubicBezTo>
                  <a:close/>
                  <a:moveTo>
                    <a:pt x="14779" y="2535"/>
                  </a:moveTo>
                  <a:lnTo>
                    <a:pt x="11778" y="4915"/>
                  </a:lnTo>
                  <a:lnTo>
                    <a:pt x="18586" y="4915"/>
                  </a:lnTo>
                  <a:lnTo>
                    <a:pt x="14779" y="2535"/>
                  </a:lnTo>
                  <a:close/>
                  <a:moveTo>
                    <a:pt x="6818" y="2557"/>
                  </a:moveTo>
                  <a:lnTo>
                    <a:pt x="3074" y="4915"/>
                  </a:lnTo>
                  <a:lnTo>
                    <a:pt x="9812" y="4915"/>
                  </a:lnTo>
                  <a:cubicBezTo>
                    <a:pt x="9030" y="4301"/>
                    <a:pt x="7903" y="3414"/>
                    <a:pt x="6818" y="2557"/>
                  </a:cubicBezTo>
                  <a:close/>
                  <a:moveTo>
                    <a:pt x="0" y="5618"/>
                  </a:moveTo>
                  <a:lnTo>
                    <a:pt x="2246" y="9038"/>
                  </a:lnTo>
                  <a:lnTo>
                    <a:pt x="1712" y="5618"/>
                  </a:lnTo>
                  <a:lnTo>
                    <a:pt x="0" y="5618"/>
                  </a:lnTo>
                  <a:close/>
                  <a:moveTo>
                    <a:pt x="2318" y="5618"/>
                  </a:moveTo>
                  <a:lnTo>
                    <a:pt x="6498" y="9547"/>
                  </a:lnTo>
                  <a:lnTo>
                    <a:pt x="5302" y="5618"/>
                  </a:lnTo>
                  <a:lnTo>
                    <a:pt x="2318" y="5618"/>
                  </a:lnTo>
                  <a:close/>
                  <a:moveTo>
                    <a:pt x="5941" y="5618"/>
                  </a:moveTo>
                  <a:lnTo>
                    <a:pt x="7224" y="9842"/>
                  </a:lnTo>
                  <a:lnTo>
                    <a:pt x="10169" y="5618"/>
                  </a:lnTo>
                  <a:lnTo>
                    <a:pt x="5941" y="5618"/>
                  </a:lnTo>
                  <a:close/>
                  <a:moveTo>
                    <a:pt x="11431" y="5618"/>
                  </a:moveTo>
                  <a:lnTo>
                    <a:pt x="14376" y="9842"/>
                  </a:lnTo>
                  <a:lnTo>
                    <a:pt x="15659" y="5618"/>
                  </a:lnTo>
                  <a:lnTo>
                    <a:pt x="11431" y="5618"/>
                  </a:lnTo>
                  <a:close/>
                  <a:moveTo>
                    <a:pt x="16298" y="5618"/>
                  </a:moveTo>
                  <a:lnTo>
                    <a:pt x="15102" y="9547"/>
                  </a:lnTo>
                  <a:lnTo>
                    <a:pt x="19282" y="5618"/>
                  </a:lnTo>
                  <a:lnTo>
                    <a:pt x="16298" y="5618"/>
                  </a:lnTo>
                  <a:close/>
                  <a:moveTo>
                    <a:pt x="19888" y="5618"/>
                  </a:moveTo>
                  <a:lnTo>
                    <a:pt x="19354" y="9040"/>
                  </a:lnTo>
                  <a:lnTo>
                    <a:pt x="21600" y="5618"/>
                  </a:lnTo>
                  <a:lnTo>
                    <a:pt x="19888" y="5618"/>
                  </a:lnTo>
                  <a:close/>
                  <a:moveTo>
                    <a:pt x="10801" y="5824"/>
                  </a:moveTo>
                  <a:lnTo>
                    <a:pt x="7460" y="10617"/>
                  </a:lnTo>
                  <a:lnTo>
                    <a:pt x="10801" y="21600"/>
                  </a:lnTo>
                  <a:lnTo>
                    <a:pt x="14140" y="10617"/>
                  </a:lnTo>
                  <a:lnTo>
                    <a:pt x="10801" y="5824"/>
                  </a:lnTo>
                  <a:close/>
                  <a:moveTo>
                    <a:pt x="2488" y="6678"/>
                  </a:moveTo>
                  <a:lnTo>
                    <a:pt x="3048" y="10260"/>
                  </a:lnTo>
                  <a:lnTo>
                    <a:pt x="9880" y="20669"/>
                  </a:lnTo>
                  <a:lnTo>
                    <a:pt x="6882" y="10809"/>
                  </a:lnTo>
                  <a:lnTo>
                    <a:pt x="2488" y="6678"/>
                  </a:lnTo>
                  <a:close/>
                  <a:moveTo>
                    <a:pt x="19112" y="6678"/>
                  </a:moveTo>
                  <a:lnTo>
                    <a:pt x="14718" y="10809"/>
                  </a:lnTo>
                  <a:lnTo>
                    <a:pt x="11719" y="20673"/>
                  </a:lnTo>
                  <a:lnTo>
                    <a:pt x="18552" y="10260"/>
                  </a:lnTo>
                  <a:lnTo>
                    <a:pt x="19112" y="6678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7" name="Group"/>
          <p:cNvGrpSpPr/>
          <p:nvPr/>
        </p:nvGrpSpPr>
        <p:grpSpPr>
          <a:xfrm>
            <a:off x="8415821" y="886009"/>
            <a:ext cx="1669053" cy="1402077"/>
            <a:chOff x="0" y="0"/>
            <a:chExt cx="2281427" cy="2031902"/>
          </a:xfrm>
        </p:grpSpPr>
        <p:sp>
          <p:nvSpPr>
            <p:cNvPr id="78" name="Storm tracking"/>
            <p:cNvSpPr txBox="1"/>
            <p:nvPr/>
          </p:nvSpPr>
          <p:spPr>
            <a:xfrm>
              <a:off x="0" y="1570843"/>
              <a:ext cx="2281428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Storm tracking</a:t>
              </a:r>
            </a:p>
          </p:txBody>
        </p:sp>
        <p:sp>
          <p:nvSpPr>
            <p:cNvPr id="79" name="Lightning"/>
            <p:cNvSpPr/>
            <p:nvPr/>
          </p:nvSpPr>
          <p:spPr>
            <a:xfrm>
              <a:off x="720284" y="0"/>
              <a:ext cx="840862" cy="1509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08" y="0"/>
                  </a:moveTo>
                  <a:lnTo>
                    <a:pt x="0" y="12520"/>
                  </a:lnTo>
                  <a:lnTo>
                    <a:pt x="12017" y="12520"/>
                  </a:lnTo>
                  <a:lnTo>
                    <a:pt x="9664" y="21600"/>
                  </a:lnTo>
                  <a:lnTo>
                    <a:pt x="21600" y="8375"/>
                  </a:lnTo>
                  <a:lnTo>
                    <a:pt x="11515" y="8375"/>
                  </a:lnTo>
                  <a:lnTo>
                    <a:pt x="16221" y="0"/>
                  </a:lnTo>
                  <a:lnTo>
                    <a:pt x="6808" y="0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0" name="Group"/>
          <p:cNvGrpSpPr/>
          <p:nvPr/>
        </p:nvGrpSpPr>
        <p:grpSpPr>
          <a:xfrm>
            <a:off x="4388936" y="516749"/>
            <a:ext cx="1619550" cy="1356441"/>
            <a:chOff x="0" y="0"/>
            <a:chExt cx="2213762" cy="1965766"/>
          </a:xfrm>
        </p:grpSpPr>
        <p:sp>
          <p:nvSpPr>
            <p:cNvPr id="81" name="Real estate &amp;…"/>
            <p:cNvSpPr txBox="1"/>
            <p:nvPr/>
          </p:nvSpPr>
          <p:spPr>
            <a:xfrm>
              <a:off x="0" y="1136407"/>
              <a:ext cx="2213763" cy="829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Real estate &amp;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construction </a:t>
              </a:r>
            </a:p>
          </p:txBody>
        </p:sp>
        <p:sp>
          <p:nvSpPr>
            <p:cNvPr id="82" name="House"/>
            <p:cNvSpPr/>
            <p:nvPr/>
          </p:nvSpPr>
          <p:spPr>
            <a:xfrm>
              <a:off x="388066" y="0"/>
              <a:ext cx="1437631" cy="1037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23" y="0"/>
                  </a:moveTo>
                  <a:lnTo>
                    <a:pt x="16423" y="1823"/>
                  </a:lnTo>
                  <a:lnTo>
                    <a:pt x="648" y="1823"/>
                  </a:lnTo>
                  <a:lnTo>
                    <a:pt x="0" y="11097"/>
                  </a:lnTo>
                  <a:lnTo>
                    <a:pt x="21600" y="11097"/>
                  </a:lnTo>
                  <a:lnTo>
                    <a:pt x="20950" y="1823"/>
                  </a:lnTo>
                  <a:lnTo>
                    <a:pt x="18193" y="1823"/>
                  </a:lnTo>
                  <a:lnTo>
                    <a:pt x="18193" y="0"/>
                  </a:lnTo>
                  <a:lnTo>
                    <a:pt x="16423" y="0"/>
                  </a:lnTo>
                  <a:close/>
                  <a:moveTo>
                    <a:pt x="10800" y="4341"/>
                  </a:moveTo>
                  <a:lnTo>
                    <a:pt x="13520" y="6440"/>
                  </a:lnTo>
                  <a:lnTo>
                    <a:pt x="13520" y="7611"/>
                  </a:lnTo>
                  <a:lnTo>
                    <a:pt x="10800" y="5512"/>
                  </a:lnTo>
                  <a:lnTo>
                    <a:pt x="8078" y="7611"/>
                  </a:lnTo>
                  <a:lnTo>
                    <a:pt x="8078" y="6440"/>
                  </a:lnTo>
                  <a:lnTo>
                    <a:pt x="10800" y="4341"/>
                  </a:lnTo>
                  <a:close/>
                  <a:moveTo>
                    <a:pt x="9332" y="7590"/>
                  </a:moveTo>
                  <a:lnTo>
                    <a:pt x="9332" y="8792"/>
                  </a:lnTo>
                  <a:lnTo>
                    <a:pt x="12266" y="8792"/>
                  </a:lnTo>
                  <a:lnTo>
                    <a:pt x="12266" y="7590"/>
                  </a:lnTo>
                  <a:lnTo>
                    <a:pt x="12864" y="8051"/>
                  </a:lnTo>
                  <a:lnTo>
                    <a:pt x="12864" y="9619"/>
                  </a:lnTo>
                  <a:lnTo>
                    <a:pt x="8734" y="9619"/>
                  </a:lnTo>
                  <a:lnTo>
                    <a:pt x="8734" y="8051"/>
                  </a:lnTo>
                  <a:lnTo>
                    <a:pt x="9332" y="7590"/>
                  </a:lnTo>
                  <a:close/>
                  <a:moveTo>
                    <a:pt x="948" y="11913"/>
                  </a:moveTo>
                  <a:lnTo>
                    <a:pt x="948" y="21600"/>
                  </a:lnTo>
                  <a:lnTo>
                    <a:pt x="20652" y="21600"/>
                  </a:lnTo>
                  <a:lnTo>
                    <a:pt x="20652" y="11913"/>
                  </a:lnTo>
                  <a:lnTo>
                    <a:pt x="948" y="11913"/>
                  </a:lnTo>
                  <a:close/>
                  <a:moveTo>
                    <a:pt x="3390" y="13540"/>
                  </a:moveTo>
                  <a:lnTo>
                    <a:pt x="7298" y="13540"/>
                  </a:lnTo>
                  <a:lnTo>
                    <a:pt x="7298" y="17867"/>
                  </a:lnTo>
                  <a:lnTo>
                    <a:pt x="3390" y="17867"/>
                  </a:lnTo>
                  <a:lnTo>
                    <a:pt x="3390" y="13540"/>
                  </a:lnTo>
                  <a:close/>
                  <a:moveTo>
                    <a:pt x="9381" y="13540"/>
                  </a:moveTo>
                  <a:lnTo>
                    <a:pt x="12218" y="13540"/>
                  </a:lnTo>
                  <a:lnTo>
                    <a:pt x="12218" y="19922"/>
                  </a:lnTo>
                  <a:lnTo>
                    <a:pt x="9381" y="19922"/>
                  </a:lnTo>
                  <a:lnTo>
                    <a:pt x="9381" y="13540"/>
                  </a:lnTo>
                  <a:close/>
                  <a:moveTo>
                    <a:pt x="14302" y="13540"/>
                  </a:moveTo>
                  <a:lnTo>
                    <a:pt x="18208" y="13540"/>
                  </a:lnTo>
                  <a:lnTo>
                    <a:pt x="18208" y="17867"/>
                  </a:lnTo>
                  <a:lnTo>
                    <a:pt x="14302" y="17867"/>
                  </a:lnTo>
                  <a:lnTo>
                    <a:pt x="14302" y="13540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3" name="Group"/>
          <p:cNvGrpSpPr/>
          <p:nvPr/>
        </p:nvGrpSpPr>
        <p:grpSpPr>
          <a:xfrm>
            <a:off x="1667957" y="2568589"/>
            <a:ext cx="1850565" cy="1556059"/>
            <a:chOff x="0" y="-1"/>
            <a:chExt cx="2529536" cy="2255054"/>
          </a:xfrm>
        </p:grpSpPr>
        <p:sp>
          <p:nvSpPr>
            <p:cNvPr id="84" name="Humanitarian &amp;…"/>
            <p:cNvSpPr txBox="1"/>
            <p:nvPr/>
          </p:nvSpPr>
          <p:spPr>
            <a:xfrm>
              <a:off x="0" y="1425694"/>
              <a:ext cx="2529536" cy="829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dirty="0"/>
                <a:t>Humanitarian &amp;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dirty="0"/>
                <a:t>disaster relief</a:t>
              </a:r>
            </a:p>
          </p:txBody>
        </p:sp>
        <p:sp>
          <p:nvSpPr>
            <p:cNvPr id="85" name="Medical Cross"/>
            <p:cNvSpPr/>
            <p:nvPr/>
          </p:nvSpPr>
          <p:spPr>
            <a:xfrm>
              <a:off x="629767" y="-1"/>
              <a:ext cx="1270001" cy="127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8006" y="3400"/>
                  </a:moveTo>
                  <a:lnTo>
                    <a:pt x="13596" y="3400"/>
                  </a:lnTo>
                  <a:lnTo>
                    <a:pt x="13596" y="8006"/>
                  </a:lnTo>
                  <a:lnTo>
                    <a:pt x="18201" y="8006"/>
                  </a:lnTo>
                  <a:lnTo>
                    <a:pt x="18201" y="13595"/>
                  </a:lnTo>
                  <a:lnTo>
                    <a:pt x="13596" y="13595"/>
                  </a:lnTo>
                  <a:lnTo>
                    <a:pt x="13596" y="18201"/>
                  </a:lnTo>
                  <a:lnTo>
                    <a:pt x="8006" y="18201"/>
                  </a:lnTo>
                  <a:lnTo>
                    <a:pt x="8006" y="13595"/>
                  </a:lnTo>
                  <a:lnTo>
                    <a:pt x="3400" y="13595"/>
                  </a:lnTo>
                  <a:lnTo>
                    <a:pt x="3400" y="8006"/>
                  </a:lnTo>
                  <a:lnTo>
                    <a:pt x="8006" y="8006"/>
                  </a:lnTo>
                  <a:lnTo>
                    <a:pt x="8006" y="3400"/>
                  </a:ln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6" name="Group"/>
          <p:cNvGrpSpPr/>
          <p:nvPr/>
        </p:nvGrpSpPr>
        <p:grpSpPr>
          <a:xfrm>
            <a:off x="4918641" y="4485816"/>
            <a:ext cx="2179692" cy="1485017"/>
            <a:chOff x="0" y="14"/>
            <a:chExt cx="2979420" cy="2152098"/>
          </a:xfrm>
        </p:grpSpPr>
        <p:sp>
          <p:nvSpPr>
            <p:cNvPr id="87" name="Wildlife population…"/>
            <p:cNvSpPr txBox="1"/>
            <p:nvPr/>
          </p:nvSpPr>
          <p:spPr>
            <a:xfrm>
              <a:off x="-1" y="1322754"/>
              <a:ext cx="2979421" cy="829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Wildlife population </a:t>
              </a:r>
            </a:p>
            <a:p>
              <a:pPr>
                <a:defRPr b="1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monitoring</a:t>
              </a:r>
            </a:p>
          </p:txBody>
        </p:sp>
        <p:sp>
          <p:nvSpPr>
            <p:cNvPr id="88" name="Paw Print"/>
            <p:cNvSpPr/>
            <p:nvPr/>
          </p:nvSpPr>
          <p:spPr>
            <a:xfrm>
              <a:off x="855002" y="14"/>
              <a:ext cx="1269385" cy="1270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19638" extrusionOk="0">
                  <a:moveTo>
                    <a:pt x="7646" y="5"/>
                  </a:moveTo>
                  <a:cubicBezTo>
                    <a:pt x="7562" y="-2"/>
                    <a:pt x="7476" y="-1"/>
                    <a:pt x="7390" y="6"/>
                  </a:cubicBezTo>
                  <a:cubicBezTo>
                    <a:pt x="6026" y="115"/>
                    <a:pt x="5078" y="1930"/>
                    <a:pt x="5272" y="4060"/>
                  </a:cubicBezTo>
                  <a:cubicBezTo>
                    <a:pt x="5465" y="6190"/>
                    <a:pt x="6729" y="7828"/>
                    <a:pt x="8094" y="7719"/>
                  </a:cubicBezTo>
                  <a:cubicBezTo>
                    <a:pt x="9459" y="7610"/>
                    <a:pt x="10407" y="5795"/>
                    <a:pt x="10213" y="3665"/>
                  </a:cubicBezTo>
                  <a:cubicBezTo>
                    <a:pt x="10031" y="1668"/>
                    <a:pt x="8910" y="102"/>
                    <a:pt x="7646" y="5"/>
                  </a:cubicBezTo>
                  <a:close/>
                  <a:moveTo>
                    <a:pt x="13864" y="838"/>
                  </a:moveTo>
                  <a:cubicBezTo>
                    <a:pt x="12599" y="910"/>
                    <a:pt x="11452" y="2414"/>
                    <a:pt x="11238" y="4358"/>
                  </a:cubicBezTo>
                  <a:cubicBezTo>
                    <a:pt x="11009" y="6431"/>
                    <a:pt x="11927" y="8218"/>
                    <a:pt x="13289" y="8350"/>
                  </a:cubicBezTo>
                  <a:cubicBezTo>
                    <a:pt x="14651" y="8483"/>
                    <a:pt x="15942" y="6910"/>
                    <a:pt x="16171" y="4837"/>
                  </a:cubicBezTo>
                  <a:cubicBezTo>
                    <a:pt x="16400" y="2764"/>
                    <a:pt x="15482" y="975"/>
                    <a:pt x="14119" y="843"/>
                  </a:cubicBezTo>
                  <a:cubicBezTo>
                    <a:pt x="14034" y="835"/>
                    <a:pt x="13948" y="834"/>
                    <a:pt x="13864" y="838"/>
                  </a:cubicBezTo>
                  <a:close/>
                  <a:moveTo>
                    <a:pt x="2169" y="4379"/>
                  </a:moveTo>
                  <a:cubicBezTo>
                    <a:pt x="2084" y="4381"/>
                    <a:pt x="1997" y="4390"/>
                    <a:pt x="1912" y="4403"/>
                  </a:cubicBezTo>
                  <a:cubicBezTo>
                    <a:pt x="548" y="4627"/>
                    <a:pt x="-271" y="6342"/>
                    <a:pt x="82" y="8234"/>
                  </a:cubicBezTo>
                  <a:cubicBezTo>
                    <a:pt x="434" y="10126"/>
                    <a:pt x="1825" y="11478"/>
                    <a:pt x="3189" y="11255"/>
                  </a:cubicBezTo>
                  <a:cubicBezTo>
                    <a:pt x="4553" y="11031"/>
                    <a:pt x="5374" y="9317"/>
                    <a:pt x="5021" y="7425"/>
                  </a:cubicBezTo>
                  <a:cubicBezTo>
                    <a:pt x="4691" y="5651"/>
                    <a:pt x="3447" y="4350"/>
                    <a:pt x="2169" y="4379"/>
                  </a:cubicBezTo>
                  <a:close/>
                  <a:moveTo>
                    <a:pt x="18833" y="5389"/>
                  </a:moveTo>
                  <a:cubicBezTo>
                    <a:pt x="17555" y="5393"/>
                    <a:pt x="16348" y="6724"/>
                    <a:pt x="16069" y="8505"/>
                  </a:cubicBezTo>
                  <a:cubicBezTo>
                    <a:pt x="15771" y="10405"/>
                    <a:pt x="16641" y="12099"/>
                    <a:pt x="18011" y="12288"/>
                  </a:cubicBezTo>
                  <a:cubicBezTo>
                    <a:pt x="19381" y="12477"/>
                    <a:pt x="20733" y="11089"/>
                    <a:pt x="21031" y="9189"/>
                  </a:cubicBezTo>
                  <a:cubicBezTo>
                    <a:pt x="21329" y="7288"/>
                    <a:pt x="20459" y="5595"/>
                    <a:pt x="19089" y="5406"/>
                  </a:cubicBezTo>
                  <a:cubicBezTo>
                    <a:pt x="19003" y="5394"/>
                    <a:pt x="18918" y="5389"/>
                    <a:pt x="18833" y="5389"/>
                  </a:cubicBezTo>
                  <a:close/>
                  <a:moveTo>
                    <a:pt x="10259" y="8589"/>
                  </a:moveTo>
                  <a:cubicBezTo>
                    <a:pt x="7219" y="8498"/>
                    <a:pt x="6951" y="10508"/>
                    <a:pt x="5443" y="11857"/>
                  </a:cubicBezTo>
                  <a:cubicBezTo>
                    <a:pt x="3801" y="13327"/>
                    <a:pt x="557" y="14077"/>
                    <a:pt x="2108" y="17412"/>
                  </a:cubicBezTo>
                  <a:cubicBezTo>
                    <a:pt x="3684" y="20800"/>
                    <a:pt x="7019" y="18127"/>
                    <a:pt x="9882" y="18214"/>
                  </a:cubicBezTo>
                  <a:cubicBezTo>
                    <a:pt x="12745" y="18300"/>
                    <a:pt x="16837" y="21598"/>
                    <a:pt x="18716" y="17853"/>
                  </a:cubicBezTo>
                  <a:cubicBezTo>
                    <a:pt x="20176" y="14945"/>
                    <a:pt x="17566" y="13948"/>
                    <a:pt x="15724" y="12831"/>
                  </a:cubicBezTo>
                  <a:cubicBezTo>
                    <a:pt x="13296" y="11358"/>
                    <a:pt x="13699" y="8693"/>
                    <a:pt x="10259" y="8589"/>
                  </a:cubicBez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9" name="Group"/>
          <p:cNvGrpSpPr/>
          <p:nvPr/>
        </p:nvGrpSpPr>
        <p:grpSpPr>
          <a:xfrm>
            <a:off x="6575622" y="691601"/>
            <a:ext cx="1380063" cy="952568"/>
            <a:chOff x="0" y="0"/>
            <a:chExt cx="1886407" cy="1380470"/>
          </a:xfrm>
        </p:grpSpPr>
        <p:sp>
          <p:nvSpPr>
            <p:cNvPr id="90" name="Surveillance"/>
            <p:cNvSpPr txBox="1"/>
            <p:nvPr/>
          </p:nvSpPr>
          <p:spPr>
            <a:xfrm>
              <a:off x="0" y="919411"/>
              <a:ext cx="1886408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r>
                <a:t>Surveillance</a:t>
              </a:r>
            </a:p>
          </p:txBody>
        </p:sp>
        <p:sp>
          <p:nvSpPr>
            <p:cNvPr id="91" name="Eye"/>
            <p:cNvSpPr/>
            <p:nvPr/>
          </p:nvSpPr>
          <p:spPr>
            <a:xfrm>
              <a:off x="183615" y="0"/>
              <a:ext cx="1519179" cy="79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6707" y="0"/>
                    <a:pt x="2918" y="3569"/>
                    <a:pt x="407" y="9790"/>
                  </a:cubicBezTo>
                  <a:lnTo>
                    <a:pt x="0" y="10800"/>
                  </a:lnTo>
                  <a:lnTo>
                    <a:pt x="407" y="11810"/>
                  </a:lnTo>
                  <a:cubicBezTo>
                    <a:pt x="2918" y="18032"/>
                    <a:pt x="6707" y="21600"/>
                    <a:pt x="10800" y="21600"/>
                  </a:cubicBezTo>
                  <a:cubicBezTo>
                    <a:pt x="14893" y="21600"/>
                    <a:pt x="18680" y="18032"/>
                    <a:pt x="21192" y="11810"/>
                  </a:cubicBezTo>
                  <a:lnTo>
                    <a:pt x="21600" y="10800"/>
                  </a:lnTo>
                  <a:lnTo>
                    <a:pt x="21192" y="9790"/>
                  </a:lnTo>
                  <a:cubicBezTo>
                    <a:pt x="18680" y="3569"/>
                    <a:pt x="14893" y="0"/>
                    <a:pt x="10800" y="0"/>
                  </a:cubicBezTo>
                  <a:close/>
                  <a:moveTo>
                    <a:pt x="8667" y="3677"/>
                  </a:moveTo>
                  <a:cubicBezTo>
                    <a:pt x="7382" y="5094"/>
                    <a:pt x="6517" y="7753"/>
                    <a:pt x="6517" y="10800"/>
                  </a:cubicBezTo>
                  <a:cubicBezTo>
                    <a:pt x="6517" y="13847"/>
                    <a:pt x="7382" y="16502"/>
                    <a:pt x="8667" y="17920"/>
                  </a:cubicBezTo>
                  <a:cubicBezTo>
                    <a:pt x="6166" y="17019"/>
                    <a:pt x="3899" y="14543"/>
                    <a:pt x="2199" y="10800"/>
                  </a:cubicBezTo>
                  <a:cubicBezTo>
                    <a:pt x="3899" y="7057"/>
                    <a:pt x="6166" y="4577"/>
                    <a:pt x="8667" y="3677"/>
                  </a:cubicBezTo>
                  <a:close/>
                  <a:moveTo>
                    <a:pt x="12931" y="3677"/>
                  </a:moveTo>
                  <a:cubicBezTo>
                    <a:pt x="15432" y="4577"/>
                    <a:pt x="17699" y="7057"/>
                    <a:pt x="19400" y="10800"/>
                  </a:cubicBezTo>
                  <a:cubicBezTo>
                    <a:pt x="17699" y="14543"/>
                    <a:pt x="15432" y="17019"/>
                    <a:pt x="12931" y="17920"/>
                  </a:cubicBezTo>
                  <a:cubicBezTo>
                    <a:pt x="14216" y="16502"/>
                    <a:pt x="15081" y="13847"/>
                    <a:pt x="15081" y="10800"/>
                  </a:cubicBezTo>
                  <a:cubicBezTo>
                    <a:pt x="15081" y="7753"/>
                    <a:pt x="14216" y="5094"/>
                    <a:pt x="12931" y="3677"/>
                  </a:cubicBezTo>
                  <a:close/>
                  <a:moveTo>
                    <a:pt x="12219" y="6169"/>
                  </a:moveTo>
                  <a:cubicBezTo>
                    <a:pt x="12805" y="6169"/>
                    <a:pt x="13279" y="7078"/>
                    <a:pt x="13279" y="8201"/>
                  </a:cubicBezTo>
                  <a:cubicBezTo>
                    <a:pt x="13279" y="9324"/>
                    <a:pt x="12805" y="10234"/>
                    <a:pt x="12219" y="10234"/>
                  </a:cubicBezTo>
                  <a:cubicBezTo>
                    <a:pt x="11634" y="10234"/>
                    <a:pt x="11159" y="9324"/>
                    <a:pt x="11159" y="8201"/>
                  </a:cubicBezTo>
                  <a:cubicBezTo>
                    <a:pt x="11159" y="7078"/>
                    <a:pt x="11634" y="6169"/>
                    <a:pt x="12219" y="6169"/>
                  </a:cubicBezTo>
                  <a:close/>
                </a:path>
              </a:pathLst>
            </a:custGeom>
            <a:solidFill>
              <a:srgbClr val="FE930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91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133856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Using fleets of drones to cooperatively explore terrain under thick forest canopies.…"/>
          <p:cNvSpPr txBox="1"/>
          <p:nvPr/>
        </p:nvSpPr>
        <p:spPr>
          <a:xfrm>
            <a:off x="5961934" y="5597292"/>
            <a:ext cx="5540953" cy="1970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Using fleets of drones to cooperatively explore terrain under thick forest </a:t>
            </a:r>
            <a:r>
              <a:rPr dirty="0" smtClean="0"/>
              <a:t>canopies  </a:t>
            </a:r>
          </a:p>
          <a:p>
            <a:pPr algn="r">
              <a:defRPr sz="3000" b="1">
                <a:solidFill>
                  <a:srgbClr val="FCF7D9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dirty="0" smtClean="0"/>
              <a:t>- MIT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04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554</Words>
  <Application>Microsoft Office PowerPoint</Application>
  <PresentationFormat>Widescreen</PresentationFormat>
  <Paragraphs>106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等线</vt:lpstr>
      <vt:lpstr>Helvetica Neue</vt:lpstr>
      <vt:lpstr>SimHei</vt:lpstr>
      <vt:lpstr>Office Theme</vt:lpstr>
      <vt:lpstr>Drone search</vt:lpstr>
      <vt:lpstr>PowerPoint Presentation</vt:lpstr>
      <vt:lpstr>Challenge</vt:lpstr>
      <vt:lpstr>Milestone 1</vt:lpstr>
      <vt:lpstr>Milestone 2</vt:lpstr>
      <vt:lpstr>Milestone 3</vt:lpstr>
      <vt:lpstr>Part A: Explore drone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B: Design a drone application </vt:lpstr>
      <vt:lpstr>Consider:</vt:lpstr>
      <vt:lpstr>Part C: Create a model</vt:lpstr>
      <vt:lpstr>Part D: Present your  findings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Durbridge</dc:creator>
  <cp:lastModifiedBy>Emma Durbridge</cp:lastModifiedBy>
  <cp:revision>18</cp:revision>
  <dcterms:created xsi:type="dcterms:W3CDTF">2019-07-05T04:49:32Z</dcterms:created>
  <dcterms:modified xsi:type="dcterms:W3CDTF">2019-08-26T06:11:45Z</dcterms:modified>
</cp:coreProperties>
</file>