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" initials="BD" lastIdx="1" clrIdx="0">
    <p:extLst>
      <p:ext uri="{19B8F6BF-5375-455C-9EA6-DF929625EA0E}">
        <p15:presenceInfo xmlns:p15="http://schemas.microsoft.com/office/powerpoint/2012/main" userId="Barb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3" autoAdjust="0"/>
    <p:restoredTop sz="86358" autoAdjust="0"/>
  </p:normalViewPr>
  <p:slideViewPr>
    <p:cSldViewPr snapToGrid="0">
      <p:cViewPr varScale="1">
        <p:scale>
          <a:sx n="62" d="100"/>
          <a:sy n="62" d="100"/>
        </p:scale>
        <p:origin x="72" y="6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14195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hnwturnbull/5124522856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Enable content to view the video</a:t>
            </a:r>
          </a:p>
          <a:p>
            <a:r>
              <a:rPr lang="en-AU" dirty="0"/>
              <a:t>https://www.youtube.com/shorts/H39huVYHiG8</a:t>
            </a:r>
          </a:p>
        </p:txBody>
      </p:sp>
    </p:spTree>
    <p:extLst>
      <p:ext uri="{BB962C8B-B14F-4D97-AF65-F5344CB8AC3E}">
        <p14:creationId xmlns:p14="http://schemas.microsoft.com/office/powerpoint/2010/main" val="19579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Images: River sand https://www.flickr.com/photos/oldtor/46874002704/in/photostream/</a:t>
            </a:r>
          </a:p>
          <a:p>
            <a:r>
              <a:rPr dirty="0"/>
              <a:t>Crab with sand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https://www.flickr.com/photos/johnwturnbull/51245228564</a:t>
            </a:r>
          </a:p>
        </p:txBody>
      </p:sp>
    </p:spTree>
    <p:extLst>
      <p:ext uri="{BB962C8B-B14F-4D97-AF65-F5344CB8AC3E}">
        <p14:creationId xmlns:p14="http://schemas.microsoft.com/office/powerpoint/2010/main" val="385583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Source: https://www.youtube.com/watch?v=YX7aS1KheWE&amp;t=2s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428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</a:t>
            </a:r>
          </a:p>
        </p:txBody>
      </p:sp>
    </p:spTree>
    <p:extLst>
      <p:ext uri="{BB962C8B-B14F-4D97-AF65-F5344CB8AC3E}">
        <p14:creationId xmlns:p14="http://schemas.microsoft.com/office/powerpoint/2010/main" val="55466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Source: https://www.youtube.com/watch?v=_06qg0Zis9c</a:t>
            </a:r>
          </a:p>
        </p:txBody>
      </p:sp>
    </p:spTree>
    <p:extLst>
      <p:ext uri="{BB962C8B-B14F-4D97-AF65-F5344CB8AC3E}">
        <p14:creationId xmlns:p14="http://schemas.microsoft.com/office/powerpoint/2010/main" val="19447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06qg0Zis9c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39huVYHiG8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X7aS1KheWE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wb.org.au/blog/2023/10/24/how-traditional-sand-filtration-methods-are-solving-complex-engineering-problems-in-cambodia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3114139" y="1649337"/>
            <a:ext cx="8687877" cy="1985964"/>
          </a:xfrm>
          <a:prstGeom prst="rect">
            <a:avLst/>
          </a:prstGeom>
        </p:spPr>
        <p:txBody>
          <a:bodyPr anchor="ctr"/>
          <a:lstStyle>
            <a:lvl1pPr>
              <a:defRPr sz="65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Sandcastle ratios</a:t>
            </a:r>
          </a:p>
        </p:txBody>
      </p:sp>
      <p:grpSp>
        <p:nvGrpSpPr>
          <p:cNvPr id="99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9745" y="3560867"/>
            <a:ext cx="1779712" cy="1776413"/>
            <a:chOff x="0" y="0"/>
            <a:chExt cx="1779711" cy="1776412"/>
          </a:xfrm>
        </p:grpSpPr>
        <p:sp>
          <p:nvSpPr>
            <p:cNvPr id="95" name="Shape"/>
            <p:cNvSpPr/>
            <p:nvPr/>
          </p:nvSpPr>
          <p:spPr>
            <a:xfrm>
              <a:off x="632890" y="-1"/>
              <a:ext cx="1146822" cy="98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70" extrusionOk="0">
                  <a:moveTo>
                    <a:pt x="5218" y="8"/>
                  </a:moveTo>
                  <a:cubicBezTo>
                    <a:pt x="5146" y="30"/>
                    <a:pt x="5085" y="101"/>
                    <a:pt x="5062" y="196"/>
                  </a:cubicBezTo>
                  <a:lnTo>
                    <a:pt x="9" y="21236"/>
                  </a:lnTo>
                  <a:cubicBezTo>
                    <a:pt x="-33" y="21411"/>
                    <a:pt x="84" y="21586"/>
                    <a:pt x="240" y="21568"/>
                  </a:cubicBezTo>
                  <a:lnTo>
                    <a:pt x="21299" y="19164"/>
                  </a:lnTo>
                  <a:cubicBezTo>
                    <a:pt x="21486" y="19144"/>
                    <a:pt x="21567" y="18880"/>
                    <a:pt x="21434" y="18725"/>
                  </a:cubicBezTo>
                  <a:lnTo>
                    <a:pt x="5434" y="77"/>
                  </a:lnTo>
                  <a:cubicBezTo>
                    <a:pt x="5373" y="7"/>
                    <a:pt x="5290" y="-14"/>
                    <a:pt x="5218" y="8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6" name="Shape"/>
            <p:cNvSpPr/>
            <p:nvPr/>
          </p:nvSpPr>
          <p:spPr>
            <a:xfrm>
              <a:off x="0" y="13285"/>
              <a:ext cx="860066" cy="97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571" extrusionOk="0">
                  <a:moveTo>
                    <a:pt x="21303" y="1"/>
                  </a:moveTo>
                  <a:cubicBezTo>
                    <a:pt x="21267" y="4"/>
                    <a:pt x="21233" y="12"/>
                    <a:pt x="21203" y="39"/>
                  </a:cubicBezTo>
                  <a:lnTo>
                    <a:pt x="86" y="18760"/>
                  </a:lnTo>
                  <a:cubicBezTo>
                    <a:pt x="-82" y="18908"/>
                    <a:pt x="10" y="19167"/>
                    <a:pt x="244" y="19205"/>
                  </a:cubicBezTo>
                  <a:lnTo>
                    <a:pt x="14460" y="21567"/>
                  </a:lnTo>
                  <a:cubicBezTo>
                    <a:pt x="14612" y="21592"/>
                    <a:pt x="14757" y="21513"/>
                    <a:pt x="14798" y="21382"/>
                  </a:cubicBezTo>
                  <a:lnTo>
                    <a:pt x="21483" y="185"/>
                  </a:lnTo>
                  <a:cubicBezTo>
                    <a:pt x="21518" y="73"/>
                    <a:pt x="21411" y="-8"/>
                    <a:pt x="21303" y="1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7" name="Shape"/>
            <p:cNvSpPr/>
            <p:nvPr/>
          </p:nvSpPr>
          <p:spPr>
            <a:xfrm>
              <a:off x="637922" y="905102"/>
              <a:ext cx="1136758" cy="87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08" extrusionOk="0">
                  <a:moveTo>
                    <a:pt x="21237" y="2"/>
                  </a:moveTo>
                  <a:lnTo>
                    <a:pt x="199" y="2697"/>
                  </a:lnTo>
                  <a:cubicBezTo>
                    <a:pt x="53" y="2716"/>
                    <a:pt x="-35" y="2908"/>
                    <a:pt x="14" y="3087"/>
                  </a:cubicBezTo>
                  <a:lnTo>
                    <a:pt x="5032" y="21311"/>
                  </a:lnTo>
                  <a:cubicBezTo>
                    <a:pt x="5088" y="21513"/>
                    <a:pt x="5285" y="21576"/>
                    <a:pt x="5401" y="21424"/>
                  </a:cubicBezTo>
                  <a:lnTo>
                    <a:pt x="21417" y="505"/>
                  </a:lnTo>
                  <a:cubicBezTo>
                    <a:pt x="21565" y="312"/>
                    <a:pt x="21447" y="-24"/>
                    <a:pt x="21237" y="2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8" name="Shape"/>
            <p:cNvSpPr/>
            <p:nvPr/>
          </p:nvSpPr>
          <p:spPr>
            <a:xfrm>
              <a:off x="8592" y="920122"/>
              <a:ext cx="841575" cy="84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92" extrusionOk="0">
                  <a:moveTo>
                    <a:pt x="206" y="3"/>
                  </a:moveTo>
                  <a:cubicBezTo>
                    <a:pt x="38" y="-28"/>
                    <a:pt x="-69" y="176"/>
                    <a:pt x="52" y="297"/>
                  </a:cubicBezTo>
                  <a:lnTo>
                    <a:pt x="21182" y="21440"/>
                  </a:lnTo>
                  <a:cubicBezTo>
                    <a:pt x="21314" y="21572"/>
                    <a:pt x="21531" y="21432"/>
                    <a:pt x="21468" y="21257"/>
                  </a:cubicBezTo>
                  <a:lnTo>
                    <a:pt x="14867" y="2896"/>
                  </a:lnTo>
                  <a:cubicBezTo>
                    <a:pt x="14831" y="2794"/>
                    <a:pt x="14745" y="2724"/>
                    <a:pt x="14640" y="2705"/>
                  </a:cubicBezTo>
                  <a:lnTo>
                    <a:pt x="206" y="3"/>
                  </a:lnTo>
                  <a:close/>
                </a:path>
              </a:pathLst>
            </a:custGeom>
            <a:solidFill>
              <a:srgbClr val="FFAE7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05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772" y="1432204"/>
            <a:ext cx="2007333" cy="1973305"/>
            <a:chOff x="30" y="17"/>
            <a:chExt cx="2007331" cy="1973303"/>
          </a:xfrm>
        </p:grpSpPr>
        <p:sp>
          <p:nvSpPr>
            <p:cNvPr id="100" name="Shape"/>
            <p:cNvSpPr/>
            <p:nvPr/>
          </p:nvSpPr>
          <p:spPr>
            <a:xfrm>
              <a:off x="30" y="17"/>
              <a:ext cx="1070899" cy="142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71" extrusionOk="0">
                  <a:moveTo>
                    <a:pt x="21523" y="12"/>
                  </a:moveTo>
                  <a:cubicBezTo>
                    <a:pt x="21489" y="-3"/>
                    <a:pt x="21439" y="-6"/>
                    <a:pt x="21404" y="18"/>
                  </a:cubicBezTo>
                  <a:lnTo>
                    <a:pt x="47" y="14514"/>
                  </a:lnTo>
                  <a:cubicBezTo>
                    <a:pt x="-26" y="14564"/>
                    <a:pt x="-12" y="14656"/>
                    <a:pt x="71" y="14695"/>
                  </a:cubicBezTo>
                  <a:lnTo>
                    <a:pt x="14746" y="21554"/>
                  </a:lnTo>
                  <a:cubicBezTo>
                    <a:pt x="14831" y="21594"/>
                    <a:pt x="14939" y="21561"/>
                    <a:pt x="14961" y="21488"/>
                  </a:cubicBezTo>
                  <a:lnTo>
                    <a:pt x="21563" y="90"/>
                  </a:lnTo>
                  <a:cubicBezTo>
                    <a:pt x="21574" y="54"/>
                    <a:pt x="21558" y="27"/>
                    <a:pt x="21523" y="12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1" name="Shape"/>
            <p:cNvSpPr/>
            <p:nvPr/>
          </p:nvSpPr>
          <p:spPr>
            <a:xfrm>
              <a:off x="782817" y="23259"/>
              <a:ext cx="1186430" cy="140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87" extrusionOk="0">
                  <a:moveTo>
                    <a:pt x="5968" y="2"/>
                  </a:moveTo>
                  <a:cubicBezTo>
                    <a:pt x="5936" y="7"/>
                    <a:pt x="5904" y="26"/>
                    <a:pt x="5896" y="57"/>
                  </a:cubicBezTo>
                  <a:lnTo>
                    <a:pt x="3" y="21446"/>
                  </a:lnTo>
                  <a:cubicBezTo>
                    <a:pt x="-18" y="21522"/>
                    <a:pt x="62" y="21597"/>
                    <a:pt x="154" y="21585"/>
                  </a:cubicBezTo>
                  <a:lnTo>
                    <a:pt x="21490" y="18948"/>
                  </a:lnTo>
                  <a:cubicBezTo>
                    <a:pt x="21549" y="18941"/>
                    <a:pt x="21582" y="18887"/>
                    <a:pt x="21547" y="18845"/>
                  </a:cubicBezTo>
                  <a:lnTo>
                    <a:pt x="6062" y="27"/>
                  </a:lnTo>
                  <a:cubicBezTo>
                    <a:pt x="6040" y="0"/>
                    <a:pt x="6000" y="-3"/>
                    <a:pt x="5968" y="2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2" name="Shape"/>
            <p:cNvSpPr/>
            <p:nvPr/>
          </p:nvSpPr>
          <p:spPr>
            <a:xfrm>
              <a:off x="1172212" y="28915"/>
              <a:ext cx="835151" cy="120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70" extrusionOk="0">
                  <a:moveTo>
                    <a:pt x="116" y="1"/>
                  </a:moveTo>
                  <a:cubicBezTo>
                    <a:pt x="29" y="6"/>
                    <a:pt x="-38" y="74"/>
                    <a:pt x="23" y="136"/>
                  </a:cubicBezTo>
                  <a:lnTo>
                    <a:pt x="21357" y="21534"/>
                  </a:lnTo>
                  <a:cubicBezTo>
                    <a:pt x="21422" y="21599"/>
                    <a:pt x="21562" y="21570"/>
                    <a:pt x="21562" y="21491"/>
                  </a:cubicBezTo>
                  <a:lnTo>
                    <a:pt x="21562" y="11869"/>
                  </a:lnTo>
                  <a:cubicBezTo>
                    <a:pt x="21562" y="11768"/>
                    <a:pt x="21501" y="11674"/>
                    <a:pt x="21388" y="11612"/>
                  </a:cubicBezTo>
                  <a:lnTo>
                    <a:pt x="208" y="15"/>
                  </a:lnTo>
                  <a:cubicBezTo>
                    <a:pt x="179" y="-1"/>
                    <a:pt x="144" y="-1"/>
                    <a:pt x="116" y="1"/>
                  </a:cubicBezTo>
                  <a:close/>
                </a:path>
              </a:pathLst>
            </a:custGeom>
            <a:solidFill>
              <a:srgbClr val="FFAE7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3" name="Shape"/>
            <p:cNvSpPr/>
            <p:nvPr/>
          </p:nvSpPr>
          <p:spPr>
            <a:xfrm>
              <a:off x="61683" y="1055561"/>
              <a:ext cx="884369" cy="88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25" extrusionOk="0">
                  <a:moveTo>
                    <a:pt x="121" y="12"/>
                  </a:moveTo>
                  <a:cubicBezTo>
                    <a:pt x="40" y="-37"/>
                    <a:pt x="-42" y="72"/>
                    <a:pt x="24" y="138"/>
                  </a:cubicBezTo>
                  <a:lnTo>
                    <a:pt x="21407" y="21502"/>
                  </a:lnTo>
                  <a:cubicBezTo>
                    <a:pt x="21468" y="21563"/>
                    <a:pt x="21558" y="21493"/>
                    <a:pt x="21523" y="21414"/>
                  </a:cubicBezTo>
                  <a:lnTo>
                    <a:pt x="16566" y="10398"/>
                  </a:lnTo>
                  <a:cubicBezTo>
                    <a:pt x="16503" y="10260"/>
                    <a:pt x="16404" y="10139"/>
                    <a:pt x="16276" y="10059"/>
                  </a:cubicBezTo>
                  <a:lnTo>
                    <a:pt x="121" y="12"/>
                  </a:lnTo>
                  <a:close/>
                </a:path>
              </a:pathLst>
            </a:custGeom>
            <a:solidFill>
              <a:srgbClr val="36378C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4" name="Shape"/>
            <p:cNvSpPr/>
            <p:nvPr/>
          </p:nvSpPr>
          <p:spPr>
            <a:xfrm>
              <a:off x="786756" y="1303659"/>
              <a:ext cx="1170534" cy="66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36" extrusionOk="0">
                  <a:moveTo>
                    <a:pt x="21445" y="2"/>
                  </a:moveTo>
                  <a:lnTo>
                    <a:pt x="121" y="5464"/>
                  </a:lnTo>
                  <a:cubicBezTo>
                    <a:pt x="33" y="5489"/>
                    <a:pt x="-26" y="5655"/>
                    <a:pt x="11" y="5796"/>
                  </a:cubicBezTo>
                  <a:lnTo>
                    <a:pt x="4050" y="21393"/>
                  </a:lnTo>
                  <a:cubicBezTo>
                    <a:pt x="4084" y="21527"/>
                    <a:pt x="4178" y="21579"/>
                    <a:pt x="4247" y="21495"/>
                  </a:cubicBezTo>
                  <a:lnTo>
                    <a:pt x="21504" y="257"/>
                  </a:lnTo>
                  <a:cubicBezTo>
                    <a:pt x="21574" y="170"/>
                    <a:pt x="21531" y="-21"/>
                    <a:pt x="21445" y="2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12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48268" y="4027000"/>
            <a:ext cx="1863291" cy="1776413"/>
            <a:chOff x="0" y="0"/>
            <a:chExt cx="1863289" cy="1776412"/>
          </a:xfrm>
        </p:grpSpPr>
        <p:sp>
          <p:nvSpPr>
            <p:cNvPr id="106" name="Shape"/>
            <p:cNvSpPr/>
            <p:nvPr/>
          </p:nvSpPr>
          <p:spPr>
            <a:xfrm>
              <a:off x="285668" y="0"/>
              <a:ext cx="1001666" cy="47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50" extrusionOk="0">
                  <a:moveTo>
                    <a:pt x="7565" y="0"/>
                  </a:moveTo>
                  <a:cubicBezTo>
                    <a:pt x="7479" y="0"/>
                    <a:pt x="7399" y="65"/>
                    <a:pt x="7334" y="180"/>
                  </a:cubicBezTo>
                  <a:lnTo>
                    <a:pt x="49" y="12983"/>
                  </a:lnTo>
                  <a:cubicBezTo>
                    <a:pt x="-30" y="13121"/>
                    <a:pt x="-10" y="13363"/>
                    <a:pt x="83" y="13450"/>
                  </a:cubicBezTo>
                  <a:lnTo>
                    <a:pt x="8547" y="21387"/>
                  </a:lnTo>
                  <a:cubicBezTo>
                    <a:pt x="8740" y="21567"/>
                    <a:pt x="8951" y="21600"/>
                    <a:pt x="9153" y="21477"/>
                  </a:cubicBezTo>
                  <a:lnTo>
                    <a:pt x="21324" y="13863"/>
                  </a:lnTo>
                  <a:cubicBezTo>
                    <a:pt x="21472" y="13770"/>
                    <a:pt x="21570" y="13469"/>
                    <a:pt x="21555" y="13145"/>
                  </a:cubicBezTo>
                  <a:lnTo>
                    <a:pt x="20974" y="251"/>
                  </a:lnTo>
                  <a:cubicBezTo>
                    <a:pt x="20967" y="103"/>
                    <a:pt x="20909" y="0"/>
                    <a:pt x="20837" y="0"/>
                  </a:cubicBezTo>
                  <a:lnTo>
                    <a:pt x="7565" y="0"/>
                  </a:lnTo>
                  <a:close/>
                </a:path>
              </a:pathLst>
            </a:custGeom>
            <a:solidFill>
              <a:srgbClr val="36378C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7" name="Shape"/>
            <p:cNvSpPr/>
            <p:nvPr/>
          </p:nvSpPr>
          <p:spPr>
            <a:xfrm>
              <a:off x="1297963" y="24680"/>
              <a:ext cx="562732" cy="86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67" extrusionOk="0">
                  <a:moveTo>
                    <a:pt x="91" y="8"/>
                  </a:moveTo>
                  <a:cubicBezTo>
                    <a:pt x="43" y="23"/>
                    <a:pt x="-6" y="56"/>
                    <a:pt x="0" y="97"/>
                  </a:cubicBezTo>
                  <a:lnTo>
                    <a:pt x="988" y="6833"/>
                  </a:lnTo>
                  <a:cubicBezTo>
                    <a:pt x="1011" y="7008"/>
                    <a:pt x="1108" y="7167"/>
                    <a:pt x="1262" y="7308"/>
                  </a:cubicBezTo>
                  <a:lnTo>
                    <a:pt x="15228" y="20197"/>
                  </a:lnTo>
                  <a:cubicBezTo>
                    <a:pt x="15305" y="20268"/>
                    <a:pt x="15420" y="20318"/>
                    <a:pt x="15547" y="20345"/>
                  </a:cubicBezTo>
                  <a:lnTo>
                    <a:pt x="21292" y="21562"/>
                  </a:lnTo>
                  <a:cubicBezTo>
                    <a:pt x="21444" y="21593"/>
                    <a:pt x="21594" y="21490"/>
                    <a:pt x="21535" y="21393"/>
                  </a:cubicBezTo>
                  <a:lnTo>
                    <a:pt x="13450" y="8495"/>
                  </a:lnTo>
                  <a:cubicBezTo>
                    <a:pt x="13382" y="8388"/>
                    <a:pt x="13288" y="8290"/>
                    <a:pt x="13161" y="8208"/>
                  </a:cubicBezTo>
                  <a:lnTo>
                    <a:pt x="243" y="28"/>
                  </a:lnTo>
                  <a:cubicBezTo>
                    <a:pt x="198" y="-1"/>
                    <a:pt x="140" y="-7"/>
                    <a:pt x="91" y="8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8" name="Shape"/>
            <p:cNvSpPr/>
            <p:nvPr/>
          </p:nvSpPr>
          <p:spPr>
            <a:xfrm>
              <a:off x="0" y="324168"/>
              <a:ext cx="677268" cy="105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74" extrusionOk="0">
                  <a:moveTo>
                    <a:pt x="8222" y="9"/>
                  </a:moveTo>
                  <a:cubicBezTo>
                    <a:pt x="8174" y="21"/>
                    <a:pt x="8131" y="42"/>
                    <a:pt x="8108" y="74"/>
                  </a:cubicBezTo>
                  <a:lnTo>
                    <a:pt x="82" y="11032"/>
                  </a:lnTo>
                  <a:cubicBezTo>
                    <a:pt x="-28" y="11182"/>
                    <a:pt x="-27" y="11352"/>
                    <a:pt x="82" y="11503"/>
                  </a:cubicBezTo>
                  <a:lnTo>
                    <a:pt x="7249" y="21494"/>
                  </a:lnTo>
                  <a:cubicBezTo>
                    <a:pt x="7298" y="21563"/>
                    <a:pt x="7424" y="21595"/>
                    <a:pt x="7527" y="21559"/>
                  </a:cubicBezTo>
                  <a:lnTo>
                    <a:pt x="21000" y="16880"/>
                  </a:lnTo>
                  <a:cubicBezTo>
                    <a:pt x="21161" y="16824"/>
                    <a:pt x="21263" y="16714"/>
                    <a:pt x="21266" y="16596"/>
                  </a:cubicBezTo>
                  <a:lnTo>
                    <a:pt x="21569" y="4006"/>
                  </a:lnTo>
                  <a:cubicBezTo>
                    <a:pt x="21572" y="3875"/>
                    <a:pt x="21452" y="3759"/>
                    <a:pt x="21266" y="3705"/>
                  </a:cubicBezTo>
                  <a:lnTo>
                    <a:pt x="8374" y="9"/>
                  </a:lnTo>
                  <a:cubicBezTo>
                    <a:pt x="8323" y="-5"/>
                    <a:pt x="8270" y="-2"/>
                    <a:pt x="8222" y="9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9" name="Shape"/>
            <p:cNvSpPr/>
            <p:nvPr/>
          </p:nvSpPr>
          <p:spPr>
            <a:xfrm>
              <a:off x="703457" y="338715"/>
              <a:ext cx="959208" cy="103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43" extrusionOk="0">
                  <a:moveTo>
                    <a:pt x="13195" y="13"/>
                  </a:moveTo>
                  <a:lnTo>
                    <a:pt x="464" y="3512"/>
                  </a:lnTo>
                  <a:cubicBezTo>
                    <a:pt x="314" y="3554"/>
                    <a:pt x="209" y="3680"/>
                    <a:pt x="205" y="3825"/>
                  </a:cubicBezTo>
                  <a:lnTo>
                    <a:pt x="0" y="16464"/>
                  </a:lnTo>
                  <a:cubicBezTo>
                    <a:pt x="-2" y="16602"/>
                    <a:pt x="84" y="16726"/>
                    <a:pt x="223" y="16777"/>
                  </a:cubicBezTo>
                  <a:lnTo>
                    <a:pt x="13052" y="21520"/>
                  </a:lnTo>
                  <a:cubicBezTo>
                    <a:pt x="13199" y="21574"/>
                    <a:pt x="13364" y="21531"/>
                    <a:pt x="13454" y="21413"/>
                  </a:cubicBezTo>
                  <a:lnTo>
                    <a:pt x="21516" y="10882"/>
                  </a:lnTo>
                  <a:cubicBezTo>
                    <a:pt x="21598" y="10774"/>
                    <a:pt x="21598" y="10635"/>
                    <a:pt x="21516" y="10527"/>
                  </a:cubicBezTo>
                  <a:lnTo>
                    <a:pt x="13561" y="136"/>
                  </a:lnTo>
                  <a:cubicBezTo>
                    <a:pt x="13478" y="27"/>
                    <a:pt x="13334" y="-26"/>
                    <a:pt x="13195" y="13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0" name="Shape"/>
            <p:cNvSpPr/>
            <p:nvPr/>
          </p:nvSpPr>
          <p:spPr>
            <a:xfrm>
              <a:off x="1270152" y="878282"/>
              <a:ext cx="593138" cy="87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58" extrusionOk="0">
                  <a:moveTo>
                    <a:pt x="15470" y="19"/>
                  </a:moveTo>
                  <a:cubicBezTo>
                    <a:pt x="15355" y="46"/>
                    <a:pt x="15242" y="96"/>
                    <a:pt x="15168" y="166"/>
                  </a:cubicBezTo>
                  <a:lnTo>
                    <a:pt x="1933" y="12879"/>
                  </a:lnTo>
                  <a:cubicBezTo>
                    <a:pt x="1803" y="13005"/>
                    <a:pt x="1719" y="13148"/>
                    <a:pt x="1688" y="13300"/>
                  </a:cubicBezTo>
                  <a:lnTo>
                    <a:pt x="2" y="21446"/>
                  </a:lnTo>
                  <a:cubicBezTo>
                    <a:pt x="-17" y="21536"/>
                    <a:pt x="130" y="21593"/>
                    <a:pt x="232" y="21534"/>
                  </a:cubicBezTo>
                  <a:lnTo>
                    <a:pt x="12717" y="14415"/>
                  </a:lnTo>
                  <a:cubicBezTo>
                    <a:pt x="12853" y="14338"/>
                    <a:pt x="12961" y="14241"/>
                    <a:pt x="13034" y="14131"/>
                  </a:cubicBezTo>
                  <a:lnTo>
                    <a:pt x="21525" y="1457"/>
                  </a:lnTo>
                  <a:cubicBezTo>
                    <a:pt x="21583" y="1372"/>
                    <a:pt x="21512" y="1271"/>
                    <a:pt x="21381" y="1242"/>
                  </a:cubicBezTo>
                  <a:lnTo>
                    <a:pt x="15831" y="19"/>
                  </a:lnTo>
                  <a:cubicBezTo>
                    <a:pt x="15708" y="-7"/>
                    <a:pt x="15586" y="-7"/>
                    <a:pt x="15470" y="19"/>
                  </a:cubicBezTo>
                  <a:close/>
                </a:path>
              </a:pathLst>
            </a:custGeom>
            <a:solidFill>
              <a:srgbClr val="FFAE7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1" name="Shape"/>
            <p:cNvSpPr/>
            <p:nvPr/>
          </p:nvSpPr>
          <p:spPr>
            <a:xfrm>
              <a:off x="254045" y="1178664"/>
              <a:ext cx="1025822" cy="59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90" extrusionOk="0">
                  <a:moveTo>
                    <a:pt x="9096" y="2"/>
                  </a:moveTo>
                  <a:cubicBezTo>
                    <a:pt x="8971" y="14"/>
                    <a:pt x="8849" y="84"/>
                    <a:pt x="8737" y="188"/>
                  </a:cubicBezTo>
                  <a:lnTo>
                    <a:pt x="70" y="8216"/>
                  </a:lnTo>
                  <a:cubicBezTo>
                    <a:pt x="-7" y="8288"/>
                    <a:pt x="-23" y="8477"/>
                    <a:pt x="37" y="8588"/>
                  </a:cubicBezTo>
                  <a:lnTo>
                    <a:pt x="6927" y="21246"/>
                  </a:lnTo>
                  <a:cubicBezTo>
                    <a:pt x="7044" y="21462"/>
                    <a:pt x="7205" y="21590"/>
                    <a:pt x="7377" y="21590"/>
                  </a:cubicBezTo>
                  <a:lnTo>
                    <a:pt x="20406" y="21590"/>
                  </a:lnTo>
                  <a:cubicBezTo>
                    <a:pt x="20473" y="21590"/>
                    <a:pt x="20523" y="21504"/>
                    <a:pt x="20531" y="21389"/>
                  </a:cubicBezTo>
                  <a:lnTo>
                    <a:pt x="21557" y="8904"/>
                  </a:lnTo>
                  <a:cubicBezTo>
                    <a:pt x="21577" y="8657"/>
                    <a:pt x="21500" y="8411"/>
                    <a:pt x="21365" y="8316"/>
                  </a:cubicBezTo>
                  <a:lnTo>
                    <a:pt x="9463" y="117"/>
                  </a:lnTo>
                  <a:cubicBezTo>
                    <a:pt x="9344" y="35"/>
                    <a:pt x="9220" y="-10"/>
                    <a:pt x="9096" y="2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64381"/>
            <a:ext cx="9052561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Which sand will be strongest? </a:t>
            </a:r>
          </a:p>
        </p:txBody>
      </p:sp>
      <p:sp>
        <p:nvSpPr>
          <p:cNvPr id="158" name="Title 1"/>
          <p:cNvSpPr txBox="1"/>
          <p:nvPr/>
        </p:nvSpPr>
        <p:spPr>
          <a:xfrm>
            <a:off x="1667054" y="1633782"/>
            <a:ext cx="1835509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Sand A</a:t>
            </a:r>
          </a:p>
        </p:txBody>
      </p:sp>
      <p:sp>
        <p:nvSpPr>
          <p:cNvPr id="155" name="Square" descr="Illustration of variety of sand"/>
          <p:cNvSpPr/>
          <p:nvPr/>
        </p:nvSpPr>
        <p:spPr>
          <a:xfrm>
            <a:off x="1393747" y="2835745"/>
            <a:ext cx="2382123" cy="238212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9" name="Title 1"/>
          <p:cNvSpPr txBox="1"/>
          <p:nvPr/>
        </p:nvSpPr>
        <p:spPr>
          <a:xfrm>
            <a:off x="5013689" y="1633782"/>
            <a:ext cx="1854112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Sand B</a:t>
            </a:r>
          </a:p>
        </p:txBody>
      </p:sp>
      <p:sp>
        <p:nvSpPr>
          <p:cNvPr id="156" name="Square" descr="Illustration of variety of sand"/>
          <p:cNvSpPr/>
          <p:nvPr/>
        </p:nvSpPr>
        <p:spPr>
          <a:xfrm>
            <a:off x="4740382" y="2835745"/>
            <a:ext cx="2382123" cy="238212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0" name="Title 1"/>
          <p:cNvSpPr txBox="1"/>
          <p:nvPr/>
        </p:nvSpPr>
        <p:spPr>
          <a:xfrm>
            <a:off x="8360324" y="1633782"/>
            <a:ext cx="1854112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Sand C</a:t>
            </a:r>
          </a:p>
        </p:txBody>
      </p:sp>
      <p:sp>
        <p:nvSpPr>
          <p:cNvPr id="157" name="Square" descr="Illustration of variety of sand"/>
          <p:cNvSpPr/>
          <p:nvPr/>
        </p:nvSpPr>
        <p:spPr>
          <a:xfrm>
            <a:off x="8044611" y="2835745"/>
            <a:ext cx="2382123" cy="238212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1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7236" y="3400059"/>
            <a:ext cx="616147" cy="566815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2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3689" y="3743399"/>
            <a:ext cx="616147" cy="566815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3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6932" y="4001265"/>
            <a:ext cx="769023" cy="701041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4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8032" y="4482884"/>
            <a:ext cx="616147" cy="566815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5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4078" y="3714158"/>
            <a:ext cx="415267" cy="324124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6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2413" y="4586965"/>
            <a:ext cx="415267" cy="358655"/>
          </a:xfrm>
          <a:prstGeom prst="ellipse">
            <a:avLst/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7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37487" y="3350685"/>
            <a:ext cx="254660" cy="324123"/>
          </a:xfrm>
          <a:prstGeom prst="ellipse">
            <a:avLst/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8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8484" y="4098521"/>
            <a:ext cx="415268" cy="324124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9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7183" y="4378804"/>
            <a:ext cx="415268" cy="324124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0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8334" y="3584056"/>
            <a:ext cx="415268" cy="445875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1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2607" y="3007014"/>
            <a:ext cx="415268" cy="358654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2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8334" y="2987719"/>
            <a:ext cx="616146" cy="566815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3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8472" y="3235670"/>
            <a:ext cx="415267" cy="324123"/>
          </a:xfrm>
          <a:prstGeom prst="ellipse">
            <a:avLst/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4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512009">
            <a:off x="8309285" y="3269549"/>
            <a:ext cx="1025001" cy="486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5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869144">
            <a:off x="8541640" y="4272064"/>
            <a:ext cx="1038648" cy="492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6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34966">
            <a:off x="9246905" y="3891970"/>
            <a:ext cx="1038648" cy="492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7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34966">
            <a:off x="8255158" y="3871193"/>
            <a:ext cx="655863" cy="311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8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34966">
            <a:off x="9355304" y="4678018"/>
            <a:ext cx="821848" cy="389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9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857947">
            <a:off x="9438415" y="3316145"/>
            <a:ext cx="821848" cy="389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0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085102">
            <a:off x="7939587" y="4325147"/>
            <a:ext cx="909188" cy="431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1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34966">
            <a:off x="8959449" y="3030727"/>
            <a:ext cx="655863" cy="311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2" name="Rounde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13530">
            <a:off x="1638655" y="3902067"/>
            <a:ext cx="422438" cy="899437"/>
          </a:xfrm>
          <a:prstGeom prst="roundRect">
            <a:avLst>
              <a:gd name="adj" fmla="val 31937"/>
            </a:avLst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3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1085" y="2987719"/>
            <a:ext cx="616146" cy="566815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4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1524" y="4081256"/>
            <a:ext cx="415268" cy="358655"/>
          </a:xfrm>
          <a:prstGeom prst="ellipse">
            <a:avLst/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5" name="Rounde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96064">
            <a:off x="2883887" y="3577088"/>
            <a:ext cx="422438" cy="899437"/>
          </a:xfrm>
          <a:prstGeom prst="roundRect">
            <a:avLst>
              <a:gd name="adj" fmla="val 31937"/>
            </a:avLst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6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79838" y="4503432"/>
            <a:ext cx="415268" cy="358654"/>
          </a:xfrm>
          <a:prstGeom prst="ellipse">
            <a:avLst/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7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1085" y="4589607"/>
            <a:ext cx="616146" cy="566815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8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79838" y="3317042"/>
            <a:ext cx="415268" cy="391409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9" name="Rounde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838013">
            <a:off x="1976348" y="3293276"/>
            <a:ext cx="422438" cy="899437"/>
          </a:xfrm>
          <a:prstGeom prst="roundRect">
            <a:avLst>
              <a:gd name="adj" fmla="val 36836"/>
            </a:avLst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0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7295" y="4339172"/>
            <a:ext cx="415268" cy="358655"/>
          </a:xfrm>
          <a:prstGeom prst="ellipse">
            <a:avLst/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1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34966">
            <a:off x="9935261" y="4597275"/>
            <a:ext cx="360285" cy="170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2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34966">
            <a:off x="9221859" y="4941452"/>
            <a:ext cx="360285" cy="170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3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55940">
            <a:off x="9989665" y="3729713"/>
            <a:ext cx="360285" cy="170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4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55940">
            <a:off x="9509446" y="3047990"/>
            <a:ext cx="360285" cy="170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5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55940">
            <a:off x="8162838" y="3047990"/>
            <a:ext cx="360285" cy="170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190062"/>
            <a:ext cx="9052561" cy="124968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How can you test the best ratio of sand to water?  </a:t>
            </a:r>
          </a:p>
        </p:txBody>
      </p:sp>
      <p:sp>
        <p:nvSpPr>
          <p:cNvPr id="198" name="Beaker" descr="Illustration of a beaker"/>
          <p:cNvSpPr/>
          <p:nvPr/>
        </p:nvSpPr>
        <p:spPr>
          <a:xfrm>
            <a:off x="1439898" y="2068668"/>
            <a:ext cx="1132909" cy="1382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600" extrusionOk="0">
                <a:moveTo>
                  <a:pt x="514" y="0"/>
                </a:moveTo>
                <a:cubicBezTo>
                  <a:pt x="98" y="0"/>
                  <a:pt x="-145" y="386"/>
                  <a:pt x="95" y="667"/>
                </a:cubicBezTo>
                <a:lnTo>
                  <a:pt x="2428" y="3395"/>
                </a:lnTo>
                <a:cubicBezTo>
                  <a:pt x="2532" y="3516"/>
                  <a:pt x="2588" y="3660"/>
                  <a:pt x="2588" y="3809"/>
                </a:cubicBezTo>
                <a:lnTo>
                  <a:pt x="2588" y="19081"/>
                </a:lnTo>
                <a:cubicBezTo>
                  <a:pt x="2588" y="20472"/>
                  <a:pt x="3954" y="21600"/>
                  <a:pt x="5641" y="21600"/>
                </a:cubicBezTo>
                <a:lnTo>
                  <a:pt x="18401" y="21600"/>
                </a:lnTo>
                <a:cubicBezTo>
                  <a:pt x="20088" y="21600"/>
                  <a:pt x="21455" y="20473"/>
                  <a:pt x="21455" y="19081"/>
                </a:cubicBezTo>
                <a:lnTo>
                  <a:pt x="21455" y="343"/>
                </a:lnTo>
                <a:cubicBezTo>
                  <a:pt x="21455" y="153"/>
                  <a:pt x="21270" y="0"/>
                  <a:pt x="21040" y="0"/>
                </a:cubicBezTo>
                <a:lnTo>
                  <a:pt x="514" y="0"/>
                </a:lnTo>
                <a:close/>
                <a:moveTo>
                  <a:pt x="5514" y="1777"/>
                </a:moveTo>
                <a:lnTo>
                  <a:pt x="8245" y="1777"/>
                </a:lnTo>
                <a:lnTo>
                  <a:pt x="8245" y="2168"/>
                </a:lnTo>
                <a:lnTo>
                  <a:pt x="5514" y="2168"/>
                </a:lnTo>
                <a:lnTo>
                  <a:pt x="5514" y="1777"/>
                </a:lnTo>
                <a:close/>
                <a:moveTo>
                  <a:pt x="5514" y="2850"/>
                </a:moveTo>
                <a:lnTo>
                  <a:pt x="7016" y="2850"/>
                </a:lnTo>
                <a:lnTo>
                  <a:pt x="7016" y="3240"/>
                </a:lnTo>
                <a:lnTo>
                  <a:pt x="5514" y="3240"/>
                </a:lnTo>
                <a:lnTo>
                  <a:pt x="5514" y="2850"/>
                </a:lnTo>
                <a:close/>
                <a:moveTo>
                  <a:pt x="5516" y="3922"/>
                </a:moveTo>
                <a:lnTo>
                  <a:pt x="7018" y="3922"/>
                </a:lnTo>
                <a:lnTo>
                  <a:pt x="7018" y="4313"/>
                </a:lnTo>
                <a:lnTo>
                  <a:pt x="5516" y="4313"/>
                </a:lnTo>
                <a:lnTo>
                  <a:pt x="5516" y="3922"/>
                </a:lnTo>
                <a:close/>
                <a:moveTo>
                  <a:pt x="5516" y="4993"/>
                </a:moveTo>
                <a:lnTo>
                  <a:pt x="7020" y="4993"/>
                </a:lnTo>
                <a:lnTo>
                  <a:pt x="7020" y="5385"/>
                </a:lnTo>
                <a:lnTo>
                  <a:pt x="5516" y="5385"/>
                </a:lnTo>
                <a:lnTo>
                  <a:pt x="5516" y="4993"/>
                </a:lnTo>
                <a:close/>
                <a:moveTo>
                  <a:pt x="5512" y="6067"/>
                </a:moveTo>
                <a:lnTo>
                  <a:pt x="8245" y="6067"/>
                </a:lnTo>
                <a:lnTo>
                  <a:pt x="8245" y="6456"/>
                </a:lnTo>
                <a:lnTo>
                  <a:pt x="5514" y="6456"/>
                </a:lnTo>
                <a:lnTo>
                  <a:pt x="5512" y="6067"/>
                </a:lnTo>
                <a:close/>
                <a:moveTo>
                  <a:pt x="5514" y="7138"/>
                </a:moveTo>
                <a:lnTo>
                  <a:pt x="7016" y="7138"/>
                </a:lnTo>
                <a:lnTo>
                  <a:pt x="7018" y="7528"/>
                </a:lnTo>
                <a:lnTo>
                  <a:pt x="5514" y="7528"/>
                </a:lnTo>
                <a:lnTo>
                  <a:pt x="5514" y="7138"/>
                </a:lnTo>
                <a:close/>
                <a:moveTo>
                  <a:pt x="5514" y="8210"/>
                </a:moveTo>
                <a:lnTo>
                  <a:pt x="7018" y="8210"/>
                </a:lnTo>
                <a:lnTo>
                  <a:pt x="7018" y="8599"/>
                </a:lnTo>
                <a:lnTo>
                  <a:pt x="5516" y="8599"/>
                </a:lnTo>
                <a:lnTo>
                  <a:pt x="5514" y="8210"/>
                </a:lnTo>
                <a:close/>
                <a:moveTo>
                  <a:pt x="5516" y="9281"/>
                </a:moveTo>
                <a:lnTo>
                  <a:pt x="7020" y="9281"/>
                </a:lnTo>
                <a:lnTo>
                  <a:pt x="7020" y="9673"/>
                </a:lnTo>
                <a:lnTo>
                  <a:pt x="5516" y="9673"/>
                </a:lnTo>
                <a:lnTo>
                  <a:pt x="5516" y="9281"/>
                </a:lnTo>
                <a:close/>
                <a:moveTo>
                  <a:pt x="5516" y="10354"/>
                </a:moveTo>
                <a:lnTo>
                  <a:pt x="8249" y="10354"/>
                </a:lnTo>
                <a:lnTo>
                  <a:pt x="8249" y="10744"/>
                </a:lnTo>
                <a:lnTo>
                  <a:pt x="5519" y="10744"/>
                </a:lnTo>
                <a:lnTo>
                  <a:pt x="5516" y="10354"/>
                </a:lnTo>
                <a:close/>
                <a:moveTo>
                  <a:pt x="5519" y="11426"/>
                </a:moveTo>
                <a:lnTo>
                  <a:pt x="7020" y="11426"/>
                </a:lnTo>
                <a:lnTo>
                  <a:pt x="7022" y="11816"/>
                </a:lnTo>
                <a:lnTo>
                  <a:pt x="5519" y="11816"/>
                </a:lnTo>
                <a:lnTo>
                  <a:pt x="5519" y="11426"/>
                </a:lnTo>
                <a:close/>
                <a:moveTo>
                  <a:pt x="5519" y="12498"/>
                </a:moveTo>
                <a:lnTo>
                  <a:pt x="7022" y="12498"/>
                </a:lnTo>
                <a:lnTo>
                  <a:pt x="7022" y="12887"/>
                </a:lnTo>
                <a:lnTo>
                  <a:pt x="5521" y="12887"/>
                </a:lnTo>
                <a:lnTo>
                  <a:pt x="5519" y="12498"/>
                </a:lnTo>
                <a:close/>
                <a:moveTo>
                  <a:pt x="5521" y="13569"/>
                </a:moveTo>
                <a:lnTo>
                  <a:pt x="7022" y="13569"/>
                </a:lnTo>
                <a:lnTo>
                  <a:pt x="7022" y="13961"/>
                </a:lnTo>
                <a:lnTo>
                  <a:pt x="5521" y="13961"/>
                </a:lnTo>
                <a:lnTo>
                  <a:pt x="5521" y="13569"/>
                </a:lnTo>
                <a:close/>
                <a:moveTo>
                  <a:pt x="5521" y="14641"/>
                </a:moveTo>
                <a:lnTo>
                  <a:pt x="8253" y="14641"/>
                </a:lnTo>
                <a:lnTo>
                  <a:pt x="8253" y="15032"/>
                </a:lnTo>
                <a:lnTo>
                  <a:pt x="5523" y="15032"/>
                </a:lnTo>
                <a:lnTo>
                  <a:pt x="5521" y="14641"/>
                </a:lnTo>
                <a:close/>
                <a:moveTo>
                  <a:pt x="5523" y="15714"/>
                </a:moveTo>
                <a:lnTo>
                  <a:pt x="7024" y="15714"/>
                </a:lnTo>
                <a:lnTo>
                  <a:pt x="7024" y="16104"/>
                </a:lnTo>
                <a:lnTo>
                  <a:pt x="5523" y="16104"/>
                </a:lnTo>
                <a:lnTo>
                  <a:pt x="5523" y="15714"/>
                </a:lnTo>
                <a:close/>
                <a:moveTo>
                  <a:pt x="5523" y="16786"/>
                </a:moveTo>
                <a:lnTo>
                  <a:pt x="7026" y="16786"/>
                </a:lnTo>
                <a:lnTo>
                  <a:pt x="7026" y="17177"/>
                </a:lnTo>
                <a:lnTo>
                  <a:pt x="5525" y="17177"/>
                </a:lnTo>
                <a:lnTo>
                  <a:pt x="5523" y="16786"/>
                </a:lnTo>
                <a:close/>
                <a:moveTo>
                  <a:pt x="5525" y="17857"/>
                </a:moveTo>
                <a:lnTo>
                  <a:pt x="7026" y="17857"/>
                </a:lnTo>
                <a:lnTo>
                  <a:pt x="7026" y="18249"/>
                </a:lnTo>
                <a:lnTo>
                  <a:pt x="5525" y="18249"/>
                </a:lnTo>
                <a:lnTo>
                  <a:pt x="5525" y="17857"/>
                </a:lnTo>
                <a:close/>
                <a:moveTo>
                  <a:pt x="5525" y="18930"/>
                </a:moveTo>
                <a:lnTo>
                  <a:pt x="8255" y="18930"/>
                </a:lnTo>
                <a:lnTo>
                  <a:pt x="8257" y="19320"/>
                </a:lnTo>
                <a:lnTo>
                  <a:pt x="5525" y="19320"/>
                </a:lnTo>
                <a:lnTo>
                  <a:pt x="5525" y="1893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01" name="Group" descr="Illustration of a coffee cup"/>
          <p:cNvGrpSpPr/>
          <p:nvPr/>
        </p:nvGrpSpPr>
        <p:grpSpPr>
          <a:xfrm>
            <a:off x="3258883" y="2102421"/>
            <a:ext cx="954485" cy="1314849"/>
            <a:chOff x="0" y="0"/>
            <a:chExt cx="954484" cy="1314847"/>
          </a:xfrm>
        </p:grpSpPr>
        <p:sp>
          <p:nvSpPr>
            <p:cNvPr id="199" name="Shape"/>
            <p:cNvSpPr/>
            <p:nvPr/>
          </p:nvSpPr>
          <p:spPr>
            <a:xfrm>
              <a:off x="0" y="0"/>
              <a:ext cx="954485" cy="88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2" y="0"/>
                  </a:moveTo>
                  <a:cubicBezTo>
                    <a:pt x="345" y="0"/>
                    <a:pt x="207" y="1679"/>
                    <a:pt x="207" y="3778"/>
                  </a:cubicBezTo>
                  <a:lnTo>
                    <a:pt x="0" y="17822"/>
                  </a:lnTo>
                  <a:cubicBezTo>
                    <a:pt x="0" y="19921"/>
                    <a:pt x="138" y="21600"/>
                    <a:pt x="305" y="21600"/>
                  </a:cubicBezTo>
                  <a:lnTo>
                    <a:pt x="21295" y="21600"/>
                  </a:lnTo>
                  <a:cubicBezTo>
                    <a:pt x="21462" y="21600"/>
                    <a:pt x="21600" y="19921"/>
                    <a:pt x="21600" y="17822"/>
                  </a:cubicBezTo>
                  <a:lnTo>
                    <a:pt x="21384" y="3778"/>
                  </a:lnTo>
                  <a:cubicBezTo>
                    <a:pt x="21384" y="1679"/>
                    <a:pt x="21255" y="0"/>
                    <a:pt x="21088" y="0"/>
                  </a:cubicBezTo>
                  <a:lnTo>
                    <a:pt x="51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0" name="Shape"/>
            <p:cNvSpPr/>
            <p:nvPr/>
          </p:nvSpPr>
          <p:spPr>
            <a:xfrm>
              <a:off x="52387" y="108744"/>
              <a:ext cx="849710" cy="1206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52" y="21259"/>
                  </a:lnTo>
                  <a:cubicBezTo>
                    <a:pt x="2575" y="21451"/>
                    <a:pt x="2851" y="21600"/>
                    <a:pt x="3188" y="21600"/>
                  </a:cubicBezTo>
                  <a:lnTo>
                    <a:pt x="18412" y="21600"/>
                  </a:lnTo>
                  <a:cubicBezTo>
                    <a:pt x="18749" y="21600"/>
                    <a:pt x="19025" y="21451"/>
                    <a:pt x="19048" y="21259"/>
                  </a:cubicBez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16" name="Connection Line" descr="Illustration of dry sand"/>
          <p:cNvSpPr/>
          <p:nvPr/>
        </p:nvSpPr>
        <p:spPr>
          <a:xfrm>
            <a:off x="5096673" y="2422590"/>
            <a:ext cx="1665178" cy="975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16200"/>
                </a:moveTo>
                <a:cubicBezTo>
                  <a:pt x="7138" y="-5365"/>
                  <a:pt x="14338" y="-5400"/>
                  <a:pt x="21600" y="16096"/>
                </a:cubicBezTo>
              </a:path>
            </a:pathLst>
          </a:custGeom>
          <a:ln w="12700">
            <a:solidFill>
              <a:schemeClr val="accent2"/>
            </a:solidFill>
            <a:miter/>
          </a:ln>
        </p:spPr>
        <p:txBody>
          <a:bodyPr/>
          <a:lstStyle/>
          <a:p>
            <a:endParaRPr/>
          </a:p>
        </p:txBody>
      </p:sp>
      <p:sp>
        <p:nvSpPr>
          <p:cNvPr id="203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9675" y="3395206"/>
            <a:ext cx="1939156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Coins" descr="Illustration of weights"/>
          <p:cNvSpPr/>
          <p:nvPr/>
        </p:nvSpPr>
        <p:spPr>
          <a:xfrm>
            <a:off x="7373990" y="2961209"/>
            <a:ext cx="448177" cy="449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7949" y="0"/>
                  <a:pt x="5266" y="392"/>
                  <a:pt x="3255" y="1111"/>
                </a:cubicBezTo>
                <a:cubicBezTo>
                  <a:pt x="1360" y="1787"/>
                  <a:pt x="273" y="2685"/>
                  <a:pt x="273" y="3572"/>
                </a:cubicBezTo>
                <a:cubicBezTo>
                  <a:pt x="273" y="4460"/>
                  <a:pt x="1360" y="5360"/>
                  <a:pt x="3255" y="6035"/>
                </a:cubicBezTo>
                <a:cubicBezTo>
                  <a:pt x="5266" y="6749"/>
                  <a:pt x="7949" y="7147"/>
                  <a:pt x="10801" y="7147"/>
                </a:cubicBezTo>
                <a:cubicBezTo>
                  <a:pt x="13652" y="7147"/>
                  <a:pt x="16334" y="6754"/>
                  <a:pt x="18345" y="6035"/>
                </a:cubicBezTo>
                <a:cubicBezTo>
                  <a:pt x="20240" y="5360"/>
                  <a:pt x="21327" y="4460"/>
                  <a:pt x="21327" y="3572"/>
                </a:cubicBezTo>
                <a:cubicBezTo>
                  <a:pt x="21327" y="2685"/>
                  <a:pt x="20240" y="1787"/>
                  <a:pt x="18345" y="1111"/>
                </a:cubicBezTo>
                <a:cubicBezTo>
                  <a:pt x="16334" y="398"/>
                  <a:pt x="13652" y="0"/>
                  <a:pt x="10801" y="0"/>
                </a:cubicBezTo>
                <a:close/>
                <a:moveTo>
                  <a:pt x="12" y="4505"/>
                </a:moveTo>
                <a:lnTo>
                  <a:pt x="12" y="5914"/>
                </a:lnTo>
                <a:cubicBezTo>
                  <a:pt x="12" y="8033"/>
                  <a:pt x="4846" y="9754"/>
                  <a:pt x="10811" y="9754"/>
                </a:cubicBezTo>
                <a:cubicBezTo>
                  <a:pt x="16776" y="9754"/>
                  <a:pt x="21600" y="8039"/>
                  <a:pt x="21600" y="5914"/>
                </a:cubicBezTo>
                <a:lnTo>
                  <a:pt x="21600" y="4505"/>
                </a:lnTo>
                <a:cubicBezTo>
                  <a:pt x="21136" y="5284"/>
                  <a:pt x="20088" y="5991"/>
                  <a:pt x="18531" y="6541"/>
                </a:cubicBezTo>
                <a:cubicBezTo>
                  <a:pt x="16460" y="7276"/>
                  <a:pt x="13718" y="7679"/>
                  <a:pt x="10806" y="7679"/>
                </a:cubicBezTo>
                <a:cubicBezTo>
                  <a:pt x="7894" y="7679"/>
                  <a:pt x="5146" y="7276"/>
                  <a:pt x="3081" y="6541"/>
                </a:cubicBezTo>
                <a:cubicBezTo>
                  <a:pt x="1524" y="5985"/>
                  <a:pt x="476" y="5284"/>
                  <a:pt x="12" y="4505"/>
                </a:cubicBezTo>
                <a:close/>
                <a:moveTo>
                  <a:pt x="0" y="7320"/>
                </a:moveTo>
                <a:lnTo>
                  <a:pt x="0" y="8284"/>
                </a:lnTo>
                <a:cubicBezTo>
                  <a:pt x="0" y="10402"/>
                  <a:pt x="4836" y="12123"/>
                  <a:pt x="10801" y="12123"/>
                </a:cubicBezTo>
                <a:cubicBezTo>
                  <a:pt x="16766" y="12123"/>
                  <a:pt x="21600" y="10408"/>
                  <a:pt x="21600" y="8284"/>
                </a:cubicBezTo>
                <a:lnTo>
                  <a:pt x="21600" y="7320"/>
                </a:lnTo>
                <a:cubicBezTo>
                  <a:pt x="21458" y="7495"/>
                  <a:pt x="21295" y="7664"/>
                  <a:pt x="21098" y="7827"/>
                </a:cubicBezTo>
                <a:cubicBezTo>
                  <a:pt x="20508" y="8329"/>
                  <a:pt x="19672" y="8769"/>
                  <a:pt x="18618" y="9145"/>
                </a:cubicBezTo>
                <a:cubicBezTo>
                  <a:pt x="16520" y="9891"/>
                  <a:pt x="13745" y="10299"/>
                  <a:pt x="10801" y="10299"/>
                </a:cubicBezTo>
                <a:cubicBezTo>
                  <a:pt x="7856" y="10299"/>
                  <a:pt x="5080" y="9891"/>
                  <a:pt x="2982" y="9145"/>
                </a:cubicBezTo>
                <a:cubicBezTo>
                  <a:pt x="1928" y="8769"/>
                  <a:pt x="1099" y="8329"/>
                  <a:pt x="504" y="7827"/>
                </a:cubicBezTo>
                <a:cubicBezTo>
                  <a:pt x="307" y="7664"/>
                  <a:pt x="142" y="7495"/>
                  <a:pt x="0" y="7320"/>
                </a:cubicBezTo>
                <a:close/>
                <a:moveTo>
                  <a:pt x="0" y="9689"/>
                </a:moveTo>
                <a:lnTo>
                  <a:pt x="0" y="10653"/>
                </a:lnTo>
                <a:cubicBezTo>
                  <a:pt x="0" y="12771"/>
                  <a:pt x="4836" y="14492"/>
                  <a:pt x="10801" y="14492"/>
                </a:cubicBezTo>
                <a:cubicBezTo>
                  <a:pt x="16766" y="14492"/>
                  <a:pt x="21600" y="12777"/>
                  <a:pt x="21600" y="10653"/>
                </a:cubicBezTo>
                <a:lnTo>
                  <a:pt x="21600" y="9689"/>
                </a:lnTo>
                <a:cubicBezTo>
                  <a:pt x="21458" y="9864"/>
                  <a:pt x="21295" y="10033"/>
                  <a:pt x="21098" y="10197"/>
                </a:cubicBezTo>
                <a:cubicBezTo>
                  <a:pt x="20508" y="10698"/>
                  <a:pt x="19672" y="11138"/>
                  <a:pt x="18618" y="11514"/>
                </a:cubicBezTo>
                <a:cubicBezTo>
                  <a:pt x="16520" y="12260"/>
                  <a:pt x="13745" y="12668"/>
                  <a:pt x="10801" y="12668"/>
                </a:cubicBezTo>
                <a:cubicBezTo>
                  <a:pt x="7856" y="12668"/>
                  <a:pt x="5080" y="12260"/>
                  <a:pt x="2982" y="11514"/>
                </a:cubicBezTo>
                <a:cubicBezTo>
                  <a:pt x="1928" y="11138"/>
                  <a:pt x="1099" y="10698"/>
                  <a:pt x="504" y="10197"/>
                </a:cubicBezTo>
                <a:cubicBezTo>
                  <a:pt x="307" y="10033"/>
                  <a:pt x="142" y="9864"/>
                  <a:pt x="0" y="9689"/>
                </a:cubicBezTo>
                <a:close/>
                <a:moveTo>
                  <a:pt x="0" y="12059"/>
                </a:moveTo>
                <a:lnTo>
                  <a:pt x="0" y="13022"/>
                </a:lnTo>
                <a:cubicBezTo>
                  <a:pt x="0" y="15141"/>
                  <a:pt x="4836" y="16862"/>
                  <a:pt x="10801" y="16862"/>
                </a:cubicBezTo>
                <a:cubicBezTo>
                  <a:pt x="16766" y="16862"/>
                  <a:pt x="21600" y="15146"/>
                  <a:pt x="21600" y="13022"/>
                </a:cubicBezTo>
                <a:lnTo>
                  <a:pt x="21600" y="12059"/>
                </a:lnTo>
                <a:cubicBezTo>
                  <a:pt x="21458" y="12233"/>
                  <a:pt x="21295" y="12402"/>
                  <a:pt x="21098" y="12566"/>
                </a:cubicBezTo>
                <a:cubicBezTo>
                  <a:pt x="20508" y="13067"/>
                  <a:pt x="19672" y="13507"/>
                  <a:pt x="18618" y="13883"/>
                </a:cubicBezTo>
                <a:cubicBezTo>
                  <a:pt x="16520" y="14629"/>
                  <a:pt x="13745" y="15037"/>
                  <a:pt x="10801" y="15037"/>
                </a:cubicBezTo>
                <a:cubicBezTo>
                  <a:pt x="7856" y="15037"/>
                  <a:pt x="5080" y="14629"/>
                  <a:pt x="2982" y="13883"/>
                </a:cubicBezTo>
                <a:cubicBezTo>
                  <a:pt x="1928" y="13507"/>
                  <a:pt x="1099" y="13067"/>
                  <a:pt x="504" y="12566"/>
                </a:cubicBezTo>
                <a:cubicBezTo>
                  <a:pt x="307" y="12402"/>
                  <a:pt x="142" y="12233"/>
                  <a:pt x="0" y="12059"/>
                </a:cubicBezTo>
                <a:close/>
                <a:moveTo>
                  <a:pt x="0" y="14428"/>
                </a:moveTo>
                <a:lnTo>
                  <a:pt x="0" y="15391"/>
                </a:lnTo>
                <a:cubicBezTo>
                  <a:pt x="0" y="17510"/>
                  <a:pt x="4836" y="19231"/>
                  <a:pt x="10801" y="19231"/>
                </a:cubicBezTo>
                <a:cubicBezTo>
                  <a:pt x="16766" y="19231"/>
                  <a:pt x="21600" y="17515"/>
                  <a:pt x="21600" y="15391"/>
                </a:cubicBezTo>
                <a:lnTo>
                  <a:pt x="21600" y="14428"/>
                </a:lnTo>
                <a:cubicBezTo>
                  <a:pt x="21458" y="14602"/>
                  <a:pt x="21295" y="14772"/>
                  <a:pt x="21098" y="14935"/>
                </a:cubicBezTo>
                <a:cubicBezTo>
                  <a:pt x="20508" y="15436"/>
                  <a:pt x="19672" y="15877"/>
                  <a:pt x="18618" y="16252"/>
                </a:cubicBezTo>
                <a:cubicBezTo>
                  <a:pt x="16520" y="16998"/>
                  <a:pt x="13745" y="17406"/>
                  <a:pt x="10801" y="17406"/>
                </a:cubicBezTo>
                <a:cubicBezTo>
                  <a:pt x="7856" y="17406"/>
                  <a:pt x="5080" y="16998"/>
                  <a:pt x="2982" y="16252"/>
                </a:cubicBezTo>
                <a:cubicBezTo>
                  <a:pt x="1928" y="15877"/>
                  <a:pt x="1099" y="15436"/>
                  <a:pt x="504" y="14935"/>
                </a:cubicBezTo>
                <a:cubicBezTo>
                  <a:pt x="307" y="14772"/>
                  <a:pt x="142" y="14602"/>
                  <a:pt x="0" y="14428"/>
                </a:cubicBezTo>
                <a:close/>
                <a:moveTo>
                  <a:pt x="0" y="16797"/>
                </a:moveTo>
                <a:lnTo>
                  <a:pt x="0" y="17760"/>
                </a:lnTo>
                <a:cubicBezTo>
                  <a:pt x="0" y="19879"/>
                  <a:pt x="4836" y="21600"/>
                  <a:pt x="10801" y="21600"/>
                </a:cubicBezTo>
                <a:cubicBezTo>
                  <a:pt x="16766" y="21600"/>
                  <a:pt x="21600" y="19879"/>
                  <a:pt x="21600" y="17760"/>
                </a:cubicBezTo>
                <a:lnTo>
                  <a:pt x="21600" y="16797"/>
                </a:lnTo>
                <a:cubicBezTo>
                  <a:pt x="21458" y="16971"/>
                  <a:pt x="21295" y="17141"/>
                  <a:pt x="21098" y="17304"/>
                </a:cubicBezTo>
                <a:cubicBezTo>
                  <a:pt x="20508" y="17805"/>
                  <a:pt x="19672" y="18246"/>
                  <a:pt x="18618" y="18622"/>
                </a:cubicBezTo>
                <a:cubicBezTo>
                  <a:pt x="16520" y="19368"/>
                  <a:pt x="13745" y="19775"/>
                  <a:pt x="10801" y="19775"/>
                </a:cubicBezTo>
                <a:cubicBezTo>
                  <a:pt x="7856" y="19775"/>
                  <a:pt x="5080" y="19368"/>
                  <a:pt x="2982" y="18622"/>
                </a:cubicBezTo>
                <a:cubicBezTo>
                  <a:pt x="1928" y="18246"/>
                  <a:pt x="1099" y="17805"/>
                  <a:pt x="504" y="17304"/>
                </a:cubicBezTo>
                <a:cubicBezTo>
                  <a:pt x="307" y="17141"/>
                  <a:pt x="142" y="16971"/>
                  <a:pt x="0" y="1679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" name="Rounded Rectangle" descr="Illustration of board"/>
          <p:cNvSpPr/>
          <p:nvPr/>
        </p:nvSpPr>
        <p:spPr>
          <a:xfrm>
            <a:off x="8539820" y="3239827"/>
            <a:ext cx="2212282" cy="91594"/>
          </a:xfrm>
          <a:prstGeom prst="roundRect">
            <a:avLst>
              <a:gd name="adj" fmla="val 50000"/>
            </a:avLst>
          </a:prstGeom>
          <a:solidFill>
            <a:schemeClr val="accent1">
              <a:satOff val="-3547"/>
              <a:lumOff val="-10352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6" name="Beaker"/>
          <p:cNvSpPr txBox="1"/>
          <p:nvPr/>
        </p:nvSpPr>
        <p:spPr>
          <a:xfrm>
            <a:off x="1635492" y="3971760"/>
            <a:ext cx="74172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D72E5D"/>
                </a:solidFill>
              </a:defRPr>
            </a:lvl1pPr>
          </a:lstStyle>
          <a:p>
            <a:r>
              <a:t>Beaker</a:t>
            </a:r>
          </a:p>
        </p:txBody>
      </p:sp>
      <p:sp>
        <p:nvSpPr>
          <p:cNvPr id="207" name="Coffee cup"/>
          <p:cNvSpPr txBox="1"/>
          <p:nvPr/>
        </p:nvSpPr>
        <p:spPr>
          <a:xfrm>
            <a:off x="3189015" y="3971760"/>
            <a:ext cx="109422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D72E5D"/>
                </a:solidFill>
              </a:defRPr>
            </a:lvl1pPr>
          </a:lstStyle>
          <a:p>
            <a:r>
              <a:t>Coffee cup</a:t>
            </a:r>
          </a:p>
        </p:txBody>
      </p:sp>
      <p:sp>
        <p:nvSpPr>
          <p:cNvPr id="208" name="Dry sand"/>
          <p:cNvSpPr txBox="1"/>
          <p:nvPr/>
        </p:nvSpPr>
        <p:spPr>
          <a:xfrm>
            <a:off x="5469319" y="3971760"/>
            <a:ext cx="91986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D72E5D"/>
                </a:solidFill>
              </a:defRPr>
            </a:lvl1pPr>
          </a:lstStyle>
          <a:p>
            <a:r>
              <a:t>Dry sand</a:t>
            </a:r>
          </a:p>
        </p:txBody>
      </p:sp>
      <p:sp>
        <p:nvSpPr>
          <p:cNvPr id="209" name="Weights"/>
          <p:cNvSpPr txBox="1"/>
          <p:nvPr/>
        </p:nvSpPr>
        <p:spPr>
          <a:xfrm>
            <a:off x="7169622" y="3971760"/>
            <a:ext cx="85691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D72E5D"/>
                </a:solidFill>
              </a:defRPr>
            </a:lvl1pPr>
          </a:lstStyle>
          <a:p>
            <a:r>
              <a:t>Weights</a:t>
            </a:r>
          </a:p>
        </p:txBody>
      </p:sp>
      <p:sp>
        <p:nvSpPr>
          <p:cNvPr id="210" name="Flat plate/board"/>
          <p:cNvSpPr txBox="1"/>
          <p:nvPr/>
        </p:nvSpPr>
        <p:spPr>
          <a:xfrm>
            <a:off x="8845862" y="3971760"/>
            <a:ext cx="160019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D72E5D"/>
                </a:solidFill>
              </a:defRPr>
            </a:lvl1pPr>
          </a:lstStyle>
          <a:p>
            <a:r>
              <a:t>Flat plate/board</a:t>
            </a:r>
          </a:p>
        </p:txBody>
      </p:sp>
      <p:grpSp>
        <p:nvGrpSpPr>
          <p:cNvPr id="213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0150" y="4819235"/>
            <a:ext cx="1270001" cy="1270001"/>
            <a:chOff x="0" y="0"/>
            <a:chExt cx="1270000" cy="1270000"/>
          </a:xfrm>
        </p:grpSpPr>
        <p:sp>
          <p:nvSpPr>
            <p:cNvPr id="211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E968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2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" name="?"/>
            <p:cNvSpPr txBox="1"/>
            <p:nvPr/>
          </p:nvSpPr>
          <p:spPr>
            <a:xfrm>
              <a:off x="400497" y="187220"/>
              <a:ext cx="469006" cy="8955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6200" b="1">
                  <a:solidFill>
                    <a:srgbClr val="FFFFFF"/>
                  </a:solidFill>
                </a:defRPr>
              </a:lvl1pPr>
            </a:lstStyle>
            <a:p>
              <a:r>
                <a:t>?</a:t>
              </a:r>
            </a:p>
          </p:txBody>
        </p:sp>
      </p:grpSp>
      <p:sp>
        <p:nvSpPr>
          <p:cNvPr id="214" name="Content Placeholder 2"/>
          <p:cNvSpPr txBox="1"/>
          <p:nvPr/>
        </p:nvSpPr>
        <p:spPr>
          <a:xfrm>
            <a:off x="2269784" y="4961863"/>
            <a:ext cx="7091429" cy="98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36378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What variables will you need to control? How will you design your experiment? </a:t>
            </a:r>
          </a:p>
        </p:txBody>
      </p:sp>
      <p:sp>
        <p:nvSpPr>
          <p:cNvPr id="215" name="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005" y="1732747"/>
            <a:ext cx="10415990" cy="2793484"/>
          </a:xfrm>
          <a:prstGeom prst="rect">
            <a:avLst/>
          </a:prstGeom>
          <a:ln w="12700">
            <a:solidFill>
              <a:srgbClr val="E9682C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20" y="238411"/>
            <a:ext cx="9052560" cy="1200329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Working with ratios – how tall can you go? </a:t>
            </a:r>
          </a:p>
        </p:txBody>
      </p:sp>
      <p:sp>
        <p:nvSpPr>
          <p:cNvPr id="219" name="Sha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6395910" y="3735166"/>
            <a:ext cx="3406829" cy="154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7" y="0"/>
                </a:moveTo>
                <a:cubicBezTo>
                  <a:pt x="196" y="0"/>
                  <a:pt x="0" y="1044"/>
                  <a:pt x="0" y="2342"/>
                </a:cubicBezTo>
                <a:lnTo>
                  <a:pt x="0" y="19258"/>
                </a:lnTo>
                <a:cubicBezTo>
                  <a:pt x="0" y="20556"/>
                  <a:pt x="196" y="21600"/>
                  <a:pt x="437" y="21600"/>
                </a:cubicBezTo>
                <a:lnTo>
                  <a:pt x="21163" y="21600"/>
                </a:lnTo>
                <a:cubicBezTo>
                  <a:pt x="21404" y="21600"/>
                  <a:pt x="21600" y="20556"/>
                  <a:pt x="21600" y="19258"/>
                </a:cubicBezTo>
                <a:lnTo>
                  <a:pt x="21600" y="2342"/>
                </a:lnTo>
                <a:cubicBezTo>
                  <a:pt x="21600" y="1044"/>
                  <a:pt x="21404" y="0"/>
                  <a:pt x="21163" y="0"/>
                </a:cubicBezTo>
                <a:lnTo>
                  <a:pt x="437" y="0"/>
                </a:lnTo>
                <a:close/>
                <a:moveTo>
                  <a:pt x="19439" y="7273"/>
                </a:moveTo>
                <a:cubicBezTo>
                  <a:pt x="19672" y="7273"/>
                  <a:pt x="19860" y="8287"/>
                  <a:pt x="19860" y="9542"/>
                </a:cubicBezTo>
                <a:cubicBezTo>
                  <a:pt x="19860" y="10798"/>
                  <a:pt x="19672" y="11821"/>
                  <a:pt x="19439" y="11821"/>
                </a:cubicBezTo>
                <a:cubicBezTo>
                  <a:pt x="19206" y="11821"/>
                  <a:pt x="19018" y="10797"/>
                  <a:pt x="19018" y="9542"/>
                </a:cubicBezTo>
                <a:cubicBezTo>
                  <a:pt x="19018" y="8287"/>
                  <a:pt x="19206" y="7273"/>
                  <a:pt x="19439" y="7273"/>
                </a:cubicBezTo>
                <a:close/>
                <a:moveTo>
                  <a:pt x="677" y="9478"/>
                </a:moveTo>
                <a:lnTo>
                  <a:pt x="893" y="9478"/>
                </a:lnTo>
                <a:lnTo>
                  <a:pt x="893" y="19103"/>
                </a:lnTo>
                <a:lnTo>
                  <a:pt x="677" y="19103"/>
                </a:lnTo>
                <a:lnTo>
                  <a:pt x="677" y="9478"/>
                </a:lnTo>
                <a:close/>
                <a:moveTo>
                  <a:pt x="5658" y="9478"/>
                </a:moveTo>
                <a:lnTo>
                  <a:pt x="5875" y="9478"/>
                </a:lnTo>
                <a:lnTo>
                  <a:pt x="5875" y="19103"/>
                </a:lnTo>
                <a:lnTo>
                  <a:pt x="5658" y="19103"/>
                </a:lnTo>
                <a:lnTo>
                  <a:pt x="5658" y="9478"/>
                </a:lnTo>
                <a:close/>
                <a:moveTo>
                  <a:pt x="10694" y="9478"/>
                </a:moveTo>
                <a:lnTo>
                  <a:pt x="10911" y="9478"/>
                </a:lnTo>
                <a:lnTo>
                  <a:pt x="10911" y="19103"/>
                </a:lnTo>
                <a:lnTo>
                  <a:pt x="10694" y="19103"/>
                </a:lnTo>
                <a:lnTo>
                  <a:pt x="10694" y="9478"/>
                </a:lnTo>
                <a:close/>
                <a:moveTo>
                  <a:pt x="15730" y="9478"/>
                </a:moveTo>
                <a:lnTo>
                  <a:pt x="15947" y="9478"/>
                </a:lnTo>
                <a:lnTo>
                  <a:pt x="15947" y="19103"/>
                </a:lnTo>
                <a:lnTo>
                  <a:pt x="15730" y="19103"/>
                </a:lnTo>
                <a:lnTo>
                  <a:pt x="15730" y="9478"/>
                </a:lnTo>
                <a:close/>
                <a:moveTo>
                  <a:pt x="20712" y="9478"/>
                </a:moveTo>
                <a:lnTo>
                  <a:pt x="20928" y="9478"/>
                </a:lnTo>
                <a:lnTo>
                  <a:pt x="20928" y="19103"/>
                </a:lnTo>
                <a:lnTo>
                  <a:pt x="20712" y="19103"/>
                </a:lnTo>
                <a:lnTo>
                  <a:pt x="20712" y="9478"/>
                </a:lnTo>
                <a:close/>
                <a:moveTo>
                  <a:pt x="3168" y="12395"/>
                </a:moveTo>
                <a:lnTo>
                  <a:pt x="3384" y="12395"/>
                </a:lnTo>
                <a:lnTo>
                  <a:pt x="3384" y="19103"/>
                </a:lnTo>
                <a:lnTo>
                  <a:pt x="3168" y="19103"/>
                </a:lnTo>
                <a:lnTo>
                  <a:pt x="3168" y="12395"/>
                </a:lnTo>
                <a:close/>
                <a:moveTo>
                  <a:pt x="8203" y="12395"/>
                </a:moveTo>
                <a:lnTo>
                  <a:pt x="8420" y="12395"/>
                </a:lnTo>
                <a:lnTo>
                  <a:pt x="8420" y="19103"/>
                </a:lnTo>
                <a:lnTo>
                  <a:pt x="8203" y="19103"/>
                </a:lnTo>
                <a:lnTo>
                  <a:pt x="8203" y="12395"/>
                </a:lnTo>
                <a:close/>
                <a:moveTo>
                  <a:pt x="13185" y="12395"/>
                </a:moveTo>
                <a:lnTo>
                  <a:pt x="13402" y="12395"/>
                </a:lnTo>
                <a:lnTo>
                  <a:pt x="13402" y="19103"/>
                </a:lnTo>
                <a:lnTo>
                  <a:pt x="13185" y="19103"/>
                </a:lnTo>
                <a:lnTo>
                  <a:pt x="13185" y="12395"/>
                </a:lnTo>
                <a:close/>
                <a:moveTo>
                  <a:pt x="18221" y="12395"/>
                </a:moveTo>
                <a:lnTo>
                  <a:pt x="18437" y="12395"/>
                </a:lnTo>
                <a:lnTo>
                  <a:pt x="18437" y="19103"/>
                </a:lnTo>
                <a:lnTo>
                  <a:pt x="18221" y="19103"/>
                </a:lnTo>
                <a:lnTo>
                  <a:pt x="18221" y="12395"/>
                </a:lnTo>
                <a:close/>
                <a:moveTo>
                  <a:pt x="1272" y="15020"/>
                </a:moveTo>
                <a:lnTo>
                  <a:pt x="1489" y="15020"/>
                </a:lnTo>
                <a:lnTo>
                  <a:pt x="1489" y="19103"/>
                </a:lnTo>
                <a:lnTo>
                  <a:pt x="1272" y="19103"/>
                </a:lnTo>
                <a:lnTo>
                  <a:pt x="1272" y="15020"/>
                </a:lnTo>
                <a:close/>
                <a:moveTo>
                  <a:pt x="1922" y="15020"/>
                </a:moveTo>
                <a:lnTo>
                  <a:pt x="2139" y="15020"/>
                </a:lnTo>
                <a:lnTo>
                  <a:pt x="2139" y="19103"/>
                </a:lnTo>
                <a:lnTo>
                  <a:pt x="1922" y="19103"/>
                </a:lnTo>
                <a:lnTo>
                  <a:pt x="1922" y="15020"/>
                </a:lnTo>
                <a:close/>
                <a:moveTo>
                  <a:pt x="2518" y="15020"/>
                </a:moveTo>
                <a:lnTo>
                  <a:pt x="2734" y="15020"/>
                </a:lnTo>
                <a:lnTo>
                  <a:pt x="2734" y="19103"/>
                </a:lnTo>
                <a:lnTo>
                  <a:pt x="2518" y="19103"/>
                </a:lnTo>
                <a:lnTo>
                  <a:pt x="2518" y="15020"/>
                </a:lnTo>
                <a:close/>
                <a:moveTo>
                  <a:pt x="3817" y="15020"/>
                </a:moveTo>
                <a:lnTo>
                  <a:pt x="4034" y="15020"/>
                </a:lnTo>
                <a:lnTo>
                  <a:pt x="4034" y="19103"/>
                </a:lnTo>
                <a:lnTo>
                  <a:pt x="3817" y="19103"/>
                </a:lnTo>
                <a:lnTo>
                  <a:pt x="3817" y="15020"/>
                </a:lnTo>
                <a:close/>
                <a:moveTo>
                  <a:pt x="4413" y="15020"/>
                </a:moveTo>
                <a:lnTo>
                  <a:pt x="4630" y="15020"/>
                </a:lnTo>
                <a:lnTo>
                  <a:pt x="4630" y="19103"/>
                </a:lnTo>
                <a:lnTo>
                  <a:pt x="4413" y="19103"/>
                </a:lnTo>
                <a:lnTo>
                  <a:pt x="4413" y="15020"/>
                </a:lnTo>
                <a:close/>
                <a:moveTo>
                  <a:pt x="5063" y="15020"/>
                </a:moveTo>
                <a:lnTo>
                  <a:pt x="5279" y="15020"/>
                </a:lnTo>
                <a:lnTo>
                  <a:pt x="5279" y="19103"/>
                </a:lnTo>
                <a:lnTo>
                  <a:pt x="5063" y="19103"/>
                </a:lnTo>
                <a:lnTo>
                  <a:pt x="5063" y="15020"/>
                </a:lnTo>
                <a:close/>
                <a:moveTo>
                  <a:pt x="6308" y="15020"/>
                </a:moveTo>
                <a:lnTo>
                  <a:pt x="6525" y="15020"/>
                </a:lnTo>
                <a:lnTo>
                  <a:pt x="6525" y="19103"/>
                </a:lnTo>
                <a:lnTo>
                  <a:pt x="6308" y="19103"/>
                </a:lnTo>
                <a:lnTo>
                  <a:pt x="6308" y="15020"/>
                </a:lnTo>
                <a:close/>
                <a:moveTo>
                  <a:pt x="6904" y="15020"/>
                </a:moveTo>
                <a:lnTo>
                  <a:pt x="7120" y="15020"/>
                </a:lnTo>
                <a:lnTo>
                  <a:pt x="7120" y="19103"/>
                </a:lnTo>
                <a:lnTo>
                  <a:pt x="6904" y="19103"/>
                </a:lnTo>
                <a:lnTo>
                  <a:pt x="6904" y="15020"/>
                </a:lnTo>
                <a:close/>
                <a:moveTo>
                  <a:pt x="7554" y="15020"/>
                </a:moveTo>
                <a:lnTo>
                  <a:pt x="7770" y="15020"/>
                </a:lnTo>
                <a:lnTo>
                  <a:pt x="7770" y="19103"/>
                </a:lnTo>
                <a:lnTo>
                  <a:pt x="7554" y="19103"/>
                </a:lnTo>
                <a:lnTo>
                  <a:pt x="7554" y="15020"/>
                </a:lnTo>
                <a:close/>
                <a:moveTo>
                  <a:pt x="8799" y="15020"/>
                </a:moveTo>
                <a:lnTo>
                  <a:pt x="9016" y="15020"/>
                </a:lnTo>
                <a:lnTo>
                  <a:pt x="9016" y="19103"/>
                </a:lnTo>
                <a:lnTo>
                  <a:pt x="8799" y="19103"/>
                </a:lnTo>
                <a:lnTo>
                  <a:pt x="8799" y="15020"/>
                </a:lnTo>
                <a:close/>
                <a:moveTo>
                  <a:pt x="9449" y="15020"/>
                </a:moveTo>
                <a:lnTo>
                  <a:pt x="9665" y="15020"/>
                </a:lnTo>
                <a:lnTo>
                  <a:pt x="9665" y="19103"/>
                </a:lnTo>
                <a:lnTo>
                  <a:pt x="9449" y="19103"/>
                </a:lnTo>
                <a:lnTo>
                  <a:pt x="9449" y="15020"/>
                </a:lnTo>
                <a:close/>
                <a:moveTo>
                  <a:pt x="10044" y="15020"/>
                </a:moveTo>
                <a:lnTo>
                  <a:pt x="10261" y="15020"/>
                </a:lnTo>
                <a:lnTo>
                  <a:pt x="10261" y="19103"/>
                </a:lnTo>
                <a:lnTo>
                  <a:pt x="10044" y="19103"/>
                </a:lnTo>
                <a:lnTo>
                  <a:pt x="10044" y="15020"/>
                </a:lnTo>
                <a:close/>
                <a:moveTo>
                  <a:pt x="11344" y="15020"/>
                </a:moveTo>
                <a:lnTo>
                  <a:pt x="11506" y="15020"/>
                </a:lnTo>
                <a:lnTo>
                  <a:pt x="11506" y="19103"/>
                </a:lnTo>
                <a:lnTo>
                  <a:pt x="11344" y="19103"/>
                </a:lnTo>
                <a:lnTo>
                  <a:pt x="11344" y="15020"/>
                </a:lnTo>
                <a:close/>
                <a:moveTo>
                  <a:pt x="11940" y="15020"/>
                </a:moveTo>
                <a:lnTo>
                  <a:pt x="12156" y="15020"/>
                </a:lnTo>
                <a:lnTo>
                  <a:pt x="12156" y="19103"/>
                </a:lnTo>
                <a:lnTo>
                  <a:pt x="11940" y="19103"/>
                </a:lnTo>
                <a:lnTo>
                  <a:pt x="11940" y="15020"/>
                </a:lnTo>
                <a:close/>
                <a:moveTo>
                  <a:pt x="12589" y="15020"/>
                </a:moveTo>
                <a:lnTo>
                  <a:pt x="12806" y="15020"/>
                </a:lnTo>
                <a:lnTo>
                  <a:pt x="12806" y="19103"/>
                </a:lnTo>
                <a:lnTo>
                  <a:pt x="12589" y="19103"/>
                </a:lnTo>
                <a:lnTo>
                  <a:pt x="12589" y="15020"/>
                </a:lnTo>
                <a:close/>
                <a:moveTo>
                  <a:pt x="13835" y="15020"/>
                </a:moveTo>
                <a:lnTo>
                  <a:pt x="14051" y="15020"/>
                </a:lnTo>
                <a:lnTo>
                  <a:pt x="14051" y="19103"/>
                </a:lnTo>
                <a:lnTo>
                  <a:pt x="13835" y="19103"/>
                </a:lnTo>
                <a:lnTo>
                  <a:pt x="13835" y="15020"/>
                </a:lnTo>
                <a:close/>
                <a:moveTo>
                  <a:pt x="14430" y="15020"/>
                </a:moveTo>
                <a:lnTo>
                  <a:pt x="14647" y="15020"/>
                </a:lnTo>
                <a:lnTo>
                  <a:pt x="14647" y="19103"/>
                </a:lnTo>
                <a:lnTo>
                  <a:pt x="14430" y="19103"/>
                </a:lnTo>
                <a:lnTo>
                  <a:pt x="14430" y="15020"/>
                </a:lnTo>
                <a:close/>
                <a:moveTo>
                  <a:pt x="15080" y="15020"/>
                </a:moveTo>
                <a:lnTo>
                  <a:pt x="15297" y="15020"/>
                </a:lnTo>
                <a:lnTo>
                  <a:pt x="15297" y="19103"/>
                </a:lnTo>
                <a:lnTo>
                  <a:pt x="15080" y="19103"/>
                </a:lnTo>
                <a:lnTo>
                  <a:pt x="15080" y="15020"/>
                </a:lnTo>
                <a:close/>
                <a:moveTo>
                  <a:pt x="16326" y="15020"/>
                </a:moveTo>
                <a:lnTo>
                  <a:pt x="16542" y="15020"/>
                </a:lnTo>
                <a:lnTo>
                  <a:pt x="16542" y="19103"/>
                </a:lnTo>
                <a:lnTo>
                  <a:pt x="16326" y="19103"/>
                </a:lnTo>
                <a:lnTo>
                  <a:pt x="16326" y="15020"/>
                </a:lnTo>
                <a:close/>
                <a:moveTo>
                  <a:pt x="16975" y="15020"/>
                </a:moveTo>
                <a:lnTo>
                  <a:pt x="17192" y="15020"/>
                </a:lnTo>
                <a:lnTo>
                  <a:pt x="17192" y="19103"/>
                </a:lnTo>
                <a:lnTo>
                  <a:pt x="16975" y="19103"/>
                </a:lnTo>
                <a:lnTo>
                  <a:pt x="16975" y="15020"/>
                </a:lnTo>
                <a:close/>
                <a:moveTo>
                  <a:pt x="17571" y="15020"/>
                </a:moveTo>
                <a:lnTo>
                  <a:pt x="17788" y="15020"/>
                </a:lnTo>
                <a:lnTo>
                  <a:pt x="17788" y="19103"/>
                </a:lnTo>
                <a:lnTo>
                  <a:pt x="17571" y="19103"/>
                </a:lnTo>
                <a:lnTo>
                  <a:pt x="17571" y="15020"/>
                </a:lnTo>
                <a:close/>
                <a:moveTo>
                  <a:pt x="18816" y="15020"/>
                </a:moveTo>
                <a:lnTo>
                  <a:pt x="19033" y="15020"/>
                </a:lnTo>
                <a:lnTo>
                  <a:pt x="19033" y="19103"/>
                </a:lnTo>
                <a:lnTo>
                  <a:pt x="18816" y="19103"/>
                </a:lnTo>
                <a:lnTo>
                  <a:pt x="18816" y="15020"/>
                </a:lnTo>
                <a:close/>
                <a:moveTo>
                  <a:pt x="19466" y="15020"/>
                </a:moveTo>
                <a:lnTo>
                  <a:pt x="19683" y="15020"/>
                </a:lnTo>
                <a:lnTo>
                  <a:pt x="19683" y="19103"/>
                </a:lnTo>
                <a:lnTo>
                  <a:pt x="19466" y="19103"/>
                </a:lnTo>
                <a:lnTo>
                  <a:pt x="19466" y="15020"/>
                </a:lnTo>
                <a:close/>
                <a:moveTo>
                  <a:pt x="20116" y="15020"/>
                </a:moveTo>
                <a:lnTo>
                  <a:pt x="20333" y="15020"/>
                </a:lnTo>
                <a:lnTo>
                  <a:pt x="20333" y="19103"/>
                </a:lnTo>
                <a:lnTo>
                  <a:pt x="20116" y="19103"/>
                </a:lnTo>
                <a:lnTo>
                  <a:pt x="20116" y="1502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" name="Penci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71250" y="4106898"/>
            <a:ext cx="141743" cy="1484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20" y="0"/>
                </a:moveTo>
                <a:cubicBezTo>
                  <a:pt x="2381" y="0"/>
                  <a:pt x="0" y="227"/>
                  <a:pt x="0" y="508"/>
                </a:cubicBezTo>
                <a:lnTo>
                  <a:pt x="0" y="1391"/>
                </a:lnTo>
                <a:lnTo>
                  <a:pt x="21600" y="1391"/>
                </a:lnTo>
                <a:lnTo>
                  <a:pt x="21600" y="508"/>
                </a:lnTo>
                <a:cubicBezTo>
                  <a:pt x="21600" y="227"/>
                  <a:pt x="19201" y="0"/>
                  <a:pt x="16262" y="0"/>
                </a:cubicBezTo>
                <a:lnTo>
                  <a:pt x="5320" y="0"/>
                </a:lnTo>
                <a:close/>
                <a:moveTo>
                  <a:pt x="0" y="1715"/>
                </a:moveTo>
                <a:lnTo>
                  <a:pt x="0" y="4104"/>
                </a:lnTo>
                <a:lnTo>
                  <a:pt x="21600" y="4104"/>
                </a:lnTo>
                <a:lnTo>
                  <a:pt x="21600" y="1715"/>
                </a:lnTo>
                <a:lnTo>
                  <a:pt x="0" y="1715"/>
                </a:lnTo>
                <a:close/>
                <a:moveTo>
                  <a:pt x="0" y="4428"/>
                </a:moveTo>
                <a:lnTo>
                  <a:pt x="0" y="16996"/>
                </a:lnTo>
                <a:cubicBezTo>
                  <a:pt x="715" y="16978"/>
                  <a:pt x="1487" y="16968"/>
                  <a:pt x="2298" y="16968"/>
                </a:cubicBezTo>
                <a:cubicBezTo>
                  <a:pt x="3854" y="16968"/>
                  <a:pt x="5364" y="17008"/>
                  <a:pt x="6558" y="17079"/>
                </a:cubicBezTo>
                <a:cubicBezTo>
                  <a:pt x="7751" y="17008"/>
                  <a:pt x="9243" y="16968"/>
                  <a:pt x="10800" y="16968"/>
                </a:cubicBezTo>
                <a:cubicBezTo>
                  <a:pt x="12357" y="16968"/>
                  <a:pt x="13849" y="17008"/>
                  <a:pt x="15042" y="17079"/>
                </a:cubicBezTo>
                <a:cubicBezTo>
                  <a:pt x="16235" y="17008"/>
                  <a:pt x="17746" y="16968"/>
                  <a:pt x="19302" y="16968"/>
                </a:cubicBezTo>
                <a:cubicBezTo>
                  <a:pt x="20113" y="16968"/>
                  <a:pt x="20884" y="16978"/>
                  <a:pt x="21600" y="16996"/>
                </a:cubicBezTo>
                <a:lnTo>
                  <a:pt x="21600" y="4428"/>
                </a:lnTo>
                <a:lnTo>
                  <a:pt x="0" y="4428"/>
                </a:lnTo>
                <a:close/>
                <a:moveTo>
                  <a:pt x="2298" y="17292"/>
                </a:moveTo>
                <a:cubicBezTo>
                  <a:pt x="1561" y="17292"/>
                  <a:pt x="907" y="17305"/>
                  <a:pt x="371" y="17327"/>
                </a:cubicBezTo>
                <a:lnTo>
                  <a:pt x="5409" y="19388"/>
                </a:lnTo>
                <a:lnTo>
                  <a:pt x="6116" y="19678"/>
                </a:lnTo>
                <a:lnTo>
                  <a:pt x="15484" y="19678"/>
                </a:lnTo>
                <a:lnTo>
                  <a:pt x="16191" y="19388"/>
                </a:lnTo>
                <a:lnTo>
                  <a:pt x="21229" y="17327"/>
                </a:lnTo>
                <a:cubicBezTo>
                  <a:pt x="20693" y="17305"/>
                  <a:pt x="20038" y="17292"/>
                  <a:pt x="19302" y="17292"/>
                </a:cubicBezTo>
                <a:cubicBezTo>
                  <a:pt x="18082" y="17292"/>
                  <a:pt x="16931" y="17331"/>
                  <a:pt x="16297" y="17396"/>
                </a:cubicBezTo>
                <a:lnTo>
                  <a:pt x="15042" y="17525"/>
                </a:lnTo>
                <a:lnTo>
                  <a:pt x="13805" y="17396"/>
                </a:lnTo>
                <a:cubicBezTo>
                  <a:pt x="13170" y="17331"/>
                  <a:pt x="12020" y="17292"/>
                  <a:pt x="10800" y="17292"/>
                </a:cubicBezTo>
                <a:cubicBezTo>
                  <a:pt x="9581" y="17292"/>
                  <a:pt x="8429" y="17331"/>
                  <a:pt x="7795" y="17396"/>
                </a:cubicBezTo>
                <a:lnTo>
                  <a:pt x="6558" y="17525"/>
                </a:lnTo>
                <a:lnTo>
                  <a:pt x="5303" y="17396"/>
                </a:lnTo>
                <a:cubicBezTo>
                  <a:pt x="4668" y="17331"/>
                  <a:pt x="3517" y="17292"/>
                  <a:pt x="2298" y="17292"/>
                </a:cubicBezTo>
                <a:close/>
                <a:moveTo>
                  <a:pt x="6894" y="20002"/>
                </a:moveTo>
                <a:lnTo>
                  <a:pt x="10800" y="21600"/>
                </a:lnTo>
                <a:lnTo>
                  <a:pt x="14706" y="20002"/>
                </a:lnTo>
                <a:lnTo>
                  <a:pt x="6894" y="20002"/>
                </a:lnTo>
                <a:close/>
              </a:path>
            </a:pathLst>
          </a:custGeom>
          <a:solidFill>
            <a:srgbClr val="E968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1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6620" y="4416122"/>
            <a:ext cx="3100805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5" name="Connection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15067" y="5465592"/>
            <a:ext cx="6358403" cy="194250"/>
          </a:xfrm>
          <a:prstGeom prst="rect">
            <a:avLst/>
          </a:prstGeom>
        </p:spPr>
      </p:pic>
      <p:sp>
        <p:nvSpPr>
          <p:cNvPr id="22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47591" y="1715188"/>
            <a:ext cx="3100805" cy="4194198"/>
          </a:xfrm>
          <a:prstGeom prst="rect">
            <a:avLst/>
          </a:prstGeom>
        </p:spPr>
        <p:txBody>
          <a:bodyPr/>
          <a:lstStyle/>
          <a:p>
            <a:pPr marL="318168" indent="-318168" defTabSz="777240">
              <a:spcBef>
                <a:spcPts val="800"/>
              </a:spcBef>
              <a:buFontTx/>
              <a:buAutoNum type="arabicPeriod"/>
              <a:defRPr sz="238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Scale using the sand</a:t>
            </a:r>
            <a:r>
              <a:rPr lang="en-AU" dirty="0"/>
              <a:t>-</a:t>
            </a:r>
            <a:r>
              <a:rPr dirty="0"/>
              <a:t>to</a:t>
            </a:r>
            <a:r>
              <a:rPr lang="en-AU" dirty="0"/>
              <a:t>-</a:t>
            </a:r>
            <a:r>
              <a:rPr dirty="0"/>
              <a:t>water ratio to prepare the building sand</a:t>
            </a:r>
            <a:r>
              <a:rPr lang="en-AU" dirty="0"/>
              <a:t>.</a:t>
            </a:r>
            <a:endParaRPr dirty="0"/>
          </a:p>
          <a:p>
            <a:pPr marL="318168" indent="-318168" defTabSz="777240">
              <a:spcBef>
                <a:spcPts val="800"/>
              </a:spcBef>
              <a:buFontTx/>
              <a:buAutoNum type="arabicPeriod"/>
              <a:defRPr sz="238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Work out if there’s a radius</a:t>
            </a:r>
            <a:r>
              <a:rPr lang="en-AU" dirty="0"/>
              <a:t>-</a:t>
            </a:r>
            <a:r>
              <a:rPr dirty="0"/>
              <a:t>to</a:t>
            </a:r>
            <a:r>
              <a:rPr lang="en-AU" dirty="0"/>
              <a:t>-</a:t>
            </a:r>
            <a:r>
              <a:rPr dirty="0"/>
              <a:t>height ratio that can predict the base size </a:t>
            </a:r>
            <a:r>
              <a:rPr lang="en-AU" dirty="0"/>
              <a:t>needed </a:t>
            </a:r>
            <a:r>
              <a:rPr dirty="0"/>
              <a:t>to build a conical </a:t>
            </a:r>
            <a:r>
              <a:rPr lang="en-AU" dirty="0"/>
              <a:t>sand</a:t>
            </a:r>
            <a:r>
              <a:rPr dirty="0"/>
              <a:t>castle of a certain height</a:t>
            </a:r>
            <a:r>
              <a:rPr lang="en-AU" dirty="0"/>
              <a:t>.</a:t>
            </a:r>
            <a:endParaRPr dirty="0"/>
          </a:p>
        </p:txBody>
      </p:sp>
      <p:sp>
        <p:nvSpPr>
          <p:cNvPr id="223" name="Rectangle" descr="Illustration depicting radius-to-height ratio"/>
          <p:cNvSpPr/>
          <p:nvPr/>
        </p:nvSpPr>
        <p:spPr>
          <a:xfrm>
            <a:off x="4801083" y="1732747"/>
            <a:ext cx="7015529" cy="4159080"/>
          </a:xfrm>
          <a:prstGeom prst="rect">
            <a:avLst/>
          </a:prstGeom>
          <a:ln w="12700">
            <a:solidFill>
              <a:srgbClr val="E9682C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20" y="488055"/>
            <a:ext cx="9052560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Building techniques</a:t>
            </a:r>
          </a:p>
        </p:txBody>
      </p:sp>
      <p:pic>
        <p:nvPicPr>
          <p:cNvPr id="2" name="Online Media 1" descr="How to build a sandcastle, Jenny theSandCastle Girl_YT.mp4">
            <a:hlinkClick r:id="" action="ppaction://media"/>
            <a:extLst>
              <a:ext uri="{FF2B5EF4-FFF2-40B4-BE49-F238E27FC236}">
                <a16:creationId xmlns:a16="http://schemas.microsoft.com/office/drawing/2014/main" id="{D7C12857-C7B9-A3E1-3F19-4E263DC024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88292" y="1586985"/>
            <a:ext cx="7662562" cy="43293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20" y="488055"/>
            <a:ext cx="9052560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Apply your </a:t>
            </a:r>
            <a:r>
              <a:rPr kumimoji="0" lang="en-AU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arenological</a:t>
            </a: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 skills! </a:t>
            </a:r>
          </a:p>
        </p:txBody>
      </p:sp>
      <p:sp>
        <p:nvSpPr>
          <p:cNvPr id="232" name="Castle" descr="Graphic of sandcastle"/>
          <p:cNvSpPr/>
          <p:nvPr/>
        </p:nvSpPr>
        <p:spPr>
          <a:xfrm>
            <a:off x="1535513" y="1883323"/>
            <a:ext cx="4544650" cy="3512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69" y="0"/>
                </a:moveTo>
                <a:cubicBezTo>
                  <a:pt x="6669" y="1809"/>
                  <a:pt x="6669" y="182"/>
                  <a:pt x="6669" y="1950"/>
                </a:cubicBezTo>
                <a:lnTo>
                  <a:pt x="7651" y="3738"/>
                </a:lnTo>
                <a:lnTo>
                  <a:pt x="7651" y="11695"/>
                </a:lnTo>
                <a:lnTo>
                  <a:pt x="6826" y="11695"/>
                </a:lnTo>
                <a:lnTo>
                  <a:pt x="6826" y="10933"/>
                </a:lnTo>
                <a:lnTo>
                  <a:pt x="5869" y="10933"/>
                </a:lnTo>
                <a:lnTo>
                  <a:pt x="5869" y="11695"/>
                </a:lnTo>
                <a:lnTo>
                  <a:pt x="5049" y="11695"/>
                </a:lnTo>
                <a:lnTo>
                  <a:pt x="5049" y="9892"/>
                </a:lnTo>
                <a:lnTo>
                  <a:pt x="6161" y="7872"/>
                </a:lnTo>
                <a:cubicBezTo>
                  <a:pt x="6161" y="7223"/>
                  <a:pt x="6161" y="6575"/>
                  <a:pt x="6161" y="5925"/>
                </a:cubicBezTo>
                <a:lnTo>
                  <a:pt x="5206" y="5925"/>
                </a:lnTo>
                <a:lnTo>
                  <a:pt x="5206" y="6630"/>
                </a:lnTo>
                <a:lnTo>
                  <a:pt x="4428" y="6630"/>
                </a:lnTo>
                <a:lnTo>
                  <a:pt x="4428" y="5925"/>
                </a:lnTo>
                <a:lnTo>
                  <a:pt x="3473" y="5925"/>
                </a:lnTo>
                <a:lnTo>
                  <a:pt x="3473" y="6630"/>
                </a:lnTo>
                <a:lnTo>
                  <a:pt x="2690" y="6630"/>
                </a:lnTo>
                <a:lnTo>
                  <a:pt x="2690" y="5925"/>
                </a:lnTo>
                <a:lnTo>
                  <a:pt x="1733" y="5925"/>
                </a:lnTo>
                <a:lnTo>
                  <a:pt x="1733" y="6630"/>
                </a:lnTo>
                <a:lnTo>
                  <a:pt x="950" y="6630"/>
                </a:lnTo>
                <a:lnTo>
                  <a:pt x="950" y="5925"/>
                </a:lnTo>
                <a:lnTo>
                  <a:pt x="0" y="5925"/>
                </a:lnTo>
                <a:cubicBezTo>
                  <a:pt x="0" y="7734"/>
                  <a:pt x="0" y="6105"/>
                  <a:pt x="0" y="7872"/>
                </a:cubicBezTo>
                <a:lnTo>
                  <a:pt x="1112" y="9892"/>
                </a:lnTo>
                <a:lnTo>
                  <a:pt x="1112" y="21600"/>
                </a:lnTo>
                <a:cubicBezTo>
                  <a:pt x="3029" y="21600"/>
                  <a:pt x="6955" y="21600"/>
                  <a:pt x="8883" y="21600"/>
                </a:cubicBezTo>
                <a:lnTo>
                  <a:pt x="8883" y="17249"/>
                </a:lnTo>
                <a:cubicBezTo>
                  <a:pt x="8883" y="15880"/>
                  <a:pt x="9742" y="14769"/>
                  <a:pt x="10800" y="14769"/>
                </a:cubicBezTo>
                <a:cubicBezTo>
                  <a:pt x="11858" y="14769"/>
                  <a:pt x="12717" y="15880"/>
                  <a:pt x="12717" y="17249"/>
                </a:cubicBezTo>
                <a:lnTo>
                  <a:pt x="12717" y="21600"/>
                </a:lnTo>
                <a:cubicBezTo>
                  <a:pt x="14645" y="21600"/>
                  <a:pt x="18571" y="21600"/>
                  <a:pt x="20488" y="21600"/>
                </a:cubicBezTo>
                <a:lnTo>
                  <a:pt x="20488" y="9892"/>
                </a:lnTo>
                <a:lnTo>
                  <a:pt x="21600" y="7872"/>
                </a:lnTo>
                <a:cubicBezTo>
                  <a:pt x="21600" y="6105"/>
                  <a:pt x="21600" y="7734"/>
                  <a:pt x="21600" y="5925"/>
                </a:cubicBezTo>
                <a:lnTo>
                  <a:pt x="20645" y="5925"/>
                </a:lnTo>
                <a:lnTo>
                  <a:pt x="20645" y="6630"/>
                </a:lnTo>
                <a:lnTo>
                  <a:pt x="19862" y="6630"/>
                </a:lnTo>
                <a:lnTo>
                  <a:pt x="19862" y="5925"/>
                </a:lnTo>
                <a:lnTo>
                  <a:pt x="18905" y="5925"/>
                </a:lnTo>
                <a:lnTo>
                  <a:pt x="18905" y="6630"/>
                </a:lnTo>
                <a:lnTo>
                  <a:pt x="18122" y="6630"/>
                </a:lnTo>
                <a:lnTo>
                  <a:pt x="18122" y="5925"/>
                </a:lnTo>
                <a:lnTo>
                  <a:pt x="17167" y="5925"/>
                </a:lnTo>
                <a:lnTo>
                  <a:pt x="17167" y="6630"/>
                </a:lnTo>
                <a:lnTo>
                  <a:pt x="16384" y="6630"/>
                </a:lnTo>
                <a:lnTo>
                  <a:pt x="16384" y="5925"/>
                </a:lnTo>
                <a:lnTo>
                  <a:pt x="15427" y="5925"/>
                </a:lnTo>
                <a:cubicBezTo>
                  <a:pt x="15427" y="6575"/>
                  <a:pt x="15427" y="7223"/>
                  <a:pt x="15427" y="7872"/>
                </a:cubicBezTo>
                <a:lnTo>
                  <a:pt x="16541" y="9892"/>
                </a:lnTo>
                <a:lnTo>
                  <a:pt x="16541" y="11695"/>
                </a:lnTo>
                <a:lnTo>
                  <a:pt x="15719" y="11695"/>
                </a:lnTo>
                <a:lnTo>
                  <a:pt x="15719" y="10933"/>
                </a:lnTo>
                <a:lnTo>
                  <a:pt x="14764" y="10933"/>
                </a:lnTo>
                <a:lnTo>
                  <a:pt x="14764" y="11695"/>
                </a:lnTo>
                <a:lnTo>
                  <a:pt x="13937" y="11695"/>
                </a:lnTo>
                <a:lnTo>
                  <a:pt x="13937" y="3738"/>
                </a:lnTo>
                <a:lnTo>
                  <a:pt x="14921" y="1950"/>
                </a:lnTo>
                <a:cubicBezTo>
                  <a:pt x="14921" y="182"/>
                  <a:pt x="14921" y="1809"/>
                  <a:pt x="14921" y="0"/>
                </a:cubicBezTo>
                <a:lnTo>
                  <a:pt x="13964" y="0"/>
                </a:lnTo>
                <a:lnTo>
                  <a:pt x="13964" y="705"/>
                </a:lnTo>
                <a:lnTo>
                  <a:pt x="13105" y="705"/>
                </a:lnTo>
                <a:lnTo>
                  <a:pt x="13105" y="0"/>
                </a:lnTo>
                <a:lnTo>
                  <a:pt x="12150" y="0"/>
                </a:lnTo>
                <a:lnTo>
                  <a:pt x="12150" y="705"/>
                </a:lnTo>
                <a:lnTo>
                  <a:pt x="11291" y="705"/>
                </a:lnTo>
                <a:lnTo>
                  <a:pt x="11291" y="0"/>
                </a:lnTo>
                <a:lnTo>
                  <a:pt x="10800" y="0"/>
                </a:lnTo>
                <a:lnTo>
                  <a:pt x="10297" y="0"/>
                </a:lnTo>
                <a:lnTo>
                  <a:pt x="10297" y="705"/>
                </a:lnTo>
                <a:lnTo>
                  <a:pt x="9440" y="705"/>
                </a:lnTo>
                <a:lnTo>
                  <a:pt x="9440" y="0"/>
                </a:lnTo>
                <a:lnTo>
                  <a:pt x="8483" y="0"/>
                </a:lnTo>
                <a:lnTo>
                  <a:pt x="8483" y="705"/>
                </a:lnTo>
                <a:lnTo>
                  <a:pt x="7624" y="705"/>
                </a:lnTo>
                <a:lnTo>
                  <a:pt x="7624" y="0"/>
                </a:lnTo>
                <a:lnTo>
                  <a:pt x="6669" y="0"/>
                </a:lnTo>
                <a:close/>
                <a:moveTo>
                  <a:pt x="10800" y="8418"/>
                </a:moveTo>
                <a:cubicBezTo>
                  <a:pt x="11308" y="8418"/>
                  <a:pt x="11745" y="8949"/>
                  <a:pt x="11745" y="9606"/>
                </a:cubicBezTo>
                <a:lnTo>
                  <a:pt x="11745" y="11695"/>
                </a:lnTo>
                <a:lnTo>
                  <a:pt x="11740" y="11695"/>
                </a:lnTo>
                <a:lnTo>
                  <a:pt x="10800" y="11695"/>
                </a:lnTo>
                <a:lnTo>
                  <a:pt x="9855" y="11695"/>
                </a:lnTo>
                <a:lnTo>
                  <a:pt x="9855" y="9606"/>
                </a:lnTo>
                <a:cubicBezTo>
                  <a:pt x="9855" y="8949"/>
                  <a:pt x="10292" y="8418"/>
                  <a:pt x="10800" y="8418"/>
                </a:cubicBezTo>
                <a:close/>
                <a:moveTo>
                  <a:pt x="3088" y="9885"/>
                </a:moveTo>
                <a:cubicBezTo>
                  <a:pt x="3369" y="9885"/>
                  <a:pt x="3596" y="10179"/>
                  <a:pt x="3596" y="10542"/>
                </a:cubicBezTo>
                <a:lnTo>
                  <a:pt x="3596" y="11695"/>
                </a:lnTo>
                <a:lnTo>
                  <a:pt x="3591" y="11695"/>
                </a:lnTo>
                <a:lnTo>
                  <a:pt x="2582" y="11695"/>
                </a:lnTo>
                <a:lnTo>
                  <a:pt x="2582" y="10542"/>
                </a:lnTo>
                <a:cubicBezTo>
                  <a:pt x="2582" y="10179"/>
                  <a:pt x="2807" y="9885"/>
                  <a:pt x="3088" y="9885"/>
                </a:cubicBezTo>
                <a:close/>
                <a:moveTo>
                  <a:pt x="18517" y="9885"/>
                </a:moveTo>
                <a:cubicBezTo>
                  <a:pt x="18798" y="9885"/>
                  <a:pt x="19025" y="10179"/>
                  <a:pt x="19025" y="10542"/>
                </a:cubicBezTo>
                <a:lnTo>
                  <a:pt x="19025" y="11695"/>
                </a:lnTo>
                <a:lnTo>
                  <a:pt x="19018" y="11695"/>
                </a:lnTo>
                <a:lnTo>
                  <a:pt x="18009" y="11695"/>
                </a:lnTo>
                <a:lnTo>
                  <a:pt x="18009" y="10542"/>
                </a:lnTo>
                <a:cubicBezTo>
                  <a:pt x="18009" y="10179"/>
                  <a:pt x="18236" y="9885"/>
                  <a:pt x="18517" y="9885"/>
                </a:cubicBezTo>
                <a:close/>
                <a:moveTo>
                  <a:pt x="3088" y="16535"/>
                </a:moveTo>
                <a:cubicBezTo>
                  <a:pt x="3369" y="16535"/>
                  <a:pt x="3596" y="16829"/>
                  <a:pt x="3596" y="17192"/>
                </a:cubicBezTo>
                <a:lnTo>
                  <a:pt x="3596" y="18345"/>
                </a:lnTo>
                <a:lnTo>
                  <a:pt x="3591" y="18345"/>
                </a:lnTo>
                <a:lnTo>
                  <a:pt x="2582" y="18345"/>
                </a:lnTo>
                <a:lnTo>
                  <a:pt x="2582" y="17192"/>
                </a:lnTo>
                <a:cubicBezTo>
                  <a:pt x="2582" y="16829"/>
                  <a:pt x="2807" y="16535"/>
                  <a:pt x="3088" y="16535"/>
                </a:cubicBezTo>
                <a:close/>
                <a:moveTo>
                  <a:pt x="6318" y="16535"/>
                </a:moveTo>
                <a:cubicBezTo>
                  <a:pt x="6599" y="16535"/>
                  <a:pt x="6826" y="16829"/>
                  <a:pt x="6826" y="17192"/>
                </a:cubicBezTo>
                <a:lnTo>
                  <a:pt x="6826" y="18345"/>
                </a:lnTo>
                <a:lnTo>
                  <a:pt x="6821" y="18345"/>
                </a:lnTo>
                <a:lnTo>
                  <a:pt x="5810" y="18345"/>
                </a:lnTo>
                <a:lnTo>
                  <a:pt x="5810" y="17192"/>
                </a:lnTo>
                <a:cubicBezTo>
                  <a:pt x="5810" y="16829"/>
                  <a:pt x="6037" y="16535"/>
                  <a:pt x="6318" y="16535"/>
                </a:cubicBezTo>
                <a:close/>
                <a:moveTo>
                  <a:pt x="15287" y="16535"/>
                </a:moveTo>
                <a:cubicBezTo>
                  <a:pt x="15568" y="16535"/>
                  <a:pt x="15795" y="16829"/>
                  <a:pt x="15795" y="17192"/>
                </a:cubicBezTo>
                <a:lnTo>
                  <a:pt x="15795" y="18345"/>
                </a:lnTo>
                <a:lnTo>
                  <a:pt x="15790" y="18345"/>
                </a:lnTo>
                <a:lnTo>
                  <a:pt x="14779" y="18345"/>
                </a:lnTo>
                <a:lnTo>
                  <a:pt x="14779" y="17192"/>
                </a:lnTo>
                <a:cubicBezTo>
                  <a:pt x="14779" y="16829"/>
                  <a:pt x="15006" y="16535"/>
                  <a:pt x="15287" y="16535"/>
                </a:cubicBezTo>
                <a:close/>
                <a:moveTo>
                  <a:pt x="18517" y="16535"/>
                </a:moveTo>
                <a:cubicBezTo>
                  <a:pt x="18798" y="16535"/>
                  <a:pt x="19025" y="16829"/>
                  <a:pt x="19025" y="17192"/>
                </a:cubicBezTo>
                <a:lnTo>
                  <a:pt x="19025" y="18345"/>
                </a:lnTo>
                <a:lnTo>
                  <a:pt x="19018" y="18345"/>
                </a:lnTo>
                <a:lnTo>
                  <a:pt x="18009" y="18345"/>
                </a:lnTo>
                <a:lnTo>
                  <a:pt x="18009" y="17192"/>
                </a:lnTo>
                <a:cubicBezTo>
                  <a:pt x="18009" y="16829"/>
                  <a:pt x="18236" y="16535"/>
                  <a:pt x="18517" y="165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725465" y="1936982"/>
            <a:ext cx="4659893" cy="4194198"/>
          </a:xfrm>
          <a:prstGeom prst="rect">
            <a:avLst/>
          </a:prstGeom>
        </p:spPr>
        <p:txBody>
          <a:bodyPr/>
          <a:lstStyle/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Sketch your design</a:t>
            </a:r>
            <a:r>
              <a:rPr lang="en-AU" dirty="0"/>
              <a:t>.</a:t>
            </a:r>
            <a:endParaRPr dirty="0"/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Plan </a:t>
            </a:r>
            <a:r>
              <a:rPr lang="en-AU" dirty="0"/>
              <a:t>the </a:t>
            </a:r>
            <a:r>
              <a:rPr dirty="0"/>
              <a:t>materials required</a:t>
            </a:r>
            <a:r>
              <a:rPr lang="en-AU" dirty="0"/>
              <a:t>.</a:t>
            </a:r>
            <a:endParaRPr dirty="0"/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Consider constraints</a:t>
            </a:r>
            <a:r>
              <a:rPr lang="en-AU" dirty="0"/>
              <a:t>.</a:t>
            </a:r>
            <a:endParaRPr dirty="0"/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Adjust your plan</a:t>
            </a:r>
            <a:r>
              <a:rPr lang="en-AU" dirty="0"/>
              <a:t>.</a:t>
            </a:r>
            <a:endParaRPr dirty="0"/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Get building! </a:t>
            </a:r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Photograph your final castle</a:t>
            </a:r>
            <a:r>
              <a:rPr lang="en-AU" dirty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1"/>
          <p:cNvSpPr txBox="1">
            <a:spLocks noGrp="1"/>
          </p:cNvSpPr>
          <p:nvPr>
            <p:ph type="title" idx="4294967295"/>
          </p:nvPr>
        </p:nvSpPr>
        <p:spPr>
          <a:xfrm>
            <a:off x="2115694" y="1214846"/>
            <a:ext cx="5783422" cy="1985964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Sandcastle ratios</a:t>
            </a:r>
          </a:p>
        </p:txBody>
      </p:sp>
      <p:sp>
        <p:nvSpPr>
          <p:cNvPr id="235" name="Title 1"/>
          <p:cNvSpPr txBox="1"/>
          <p:nvPr/>
        </p:nvSpPr>
        <p:spPr>
          <a:xfrm>
            <a:off x="2636517" y="3474103"/>
            <a:ext cx="1712973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Rubric</a:t>
            </a:r>
          </a:p>
        </p:txBody>
      </p:sp>
      <p:sp>
        <p:nvSpPr>
          <p:cNvPr id="237" name="Cast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9024" y="3117454"/>
            <a:ext cx="2975612" cy="2300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69" y="0"/>
                </a:moveTo>
                <a:cubicBezTo>
                  <a:pt x="6669" y="1809"/>
                  <a:pt x="6669" y="182"/>
                  <a:pt x="6669" y="1950"/>
                </a:cubicBezTo>
                <a:lnTo>
                  <a:pt x="7651" y="3738"/>
                </a:lnTo>
                <a:lnTo>
                  <a:pt x="7651" y="11695"/>
                </a:lnTo>
                <a:lnTo>
                  <a:pt x="6826" y="11695"/>
                </a:lnTo>
                <a:lnTo>
                  <a:pt x="6826" y="10933"/>
                </a:lnTo>
                <a:lnTo>
                  <a:pt x="5869" y="10933"/>
                </a:lnTo>
                <a:lnTo>
                  <a:pt x="5869" y="11695"/>
                </a:lnTo>
                <a:lnTo>
                  <a:pt x="5049" y="11695"/>
                </a:lnTo>
                <a:lnTo>
                  <a:pt x="5049" y="9892"/>
                </a:lnTo>
                <a:lnTo>
                  <a:pt x="6161" y="7872"/>
                </a:lnTo>
                <a:cubicBezTo>
                  <a:pt x="6161" y="7223"/>
                  <a:pt x="6161" y="6575"/>
                  <a:pt x="6161" y="5925"/>
                </a:cubicBezTo>
                <a:lnTo>
                  <a:pt x="5206" y="5925"/>
                </a:lnTo>
                <a:lnTo>
                  <a:pt x="5206" y="6630"/>
                </a:lnTo>
                <a:lnTo>
                  <a:pt x="4428" y="6630"/>
                </a:lnTo>
                <a:lnTo>
                  <a:pt x="4428" y="5925"/>
                </a:lnTo>
                <a:lnTo>
                  <a:pt x="3473" y="5925"/>
                </a:lnTo>
                <a:lnTo>
                  <a:pt x="3473" y="6630"/>
                </a:lnTo>
                <a:lnTo>
                  <a:pt x="2690" y="6630"/>
                </a:lnTo>
                <a:lnTo>
                  <a:pt x="2690" y="5925"/>
                </a:lnTo>
                <a:lnTo>
                  <a:pt x="1733" y="5925"/>
                </a:lnTo>
                <a:lnTo>
                  <a:pt x="1733" y="6630"/>
                </a:lnTo>
                <a:lnTo>
                  <a:pt x="950" y="6630"/>
                </a:lnTo>
                <a:lnTo>
                  <a:pt x="950" y="5925"/>
                </a:lnTo>
                <a:lnTo>
                  <a:pt x="0" y="5925"/>
                </a:lnTo>
                <a:cubicBezTo>
                  <a:pt x="0" y="7734"/>
                  <a:pt x="0" y="6105"/>
                  <a:pt x="0" y="7872"/>
                </a:cubicBezTo>
                <a:lnTo>
                  <a:pt x="1112" y="9892"/>
                </a:lnTo>
                <a:lnTo>
                  <a:pt x="1112" y="21600"/>
                </a:lnTo>
                <a:cubicBezTo>
                  <a:pt x="3029" y="21600"/>
                  <a:pt x="6955" y="21600"/>
                  <a:pt x="8883" y="21600"/>
                </a:cubicBezTo>
                <a:lnTo>
                  <a:pt x="8883" y="17249"/>
                </a:lnTo>
                <a:cubicBezTo>
                  <a:pt x="8883" y="15880"/>
                  <a:pt x="9742" y="14769"/>
                  <a:pt x="10800" y="14769"/>
                </a:cubicBezTo>
                <a:cubicBezTo>
                  <a:pt x="11858" y="14769"/>
                  <a:pt x="12717" y="15880"/>
                  <a:pt x="12717" y="17249"/>
                </a:cubicBezTo>
                <a:lnTo>
                  <a:pt x="12717" y="21600"/>
                </a:lnTo>
                <a:cubicBezTo>
                  <a:pt x="14645" y="21600"/>
                  <a:pt x="18571" y="21600"/>
                  <a:pt x="20488" y="21600"/>
                </a:cubicBezTo>
                <a:lnTo>
                  <a:pt x="20488" y="9892"/>
                </a:lnTo>
                <a:lnTo>
                  <a:pt x="21600" y="7872"/>
                </a:lnTo>
                <a:cubicBezTo>
                  <a:pt x="21600" y="6105"/>
                  <a:pt x="21600" y="7734"/>
                  <a:pt x="21600" y="5925"/>
                </a:cubicBezTo>
                <a:lnTo>
                  <a:pt x="20645" y="5925"/>
                </a:lnTo>
                <a:lnTo>
                  <a:pt x="20645" y="6630"/>
                </a:lnTo>
                <a:lnTo>
                  <a:pt x="19862" y="6630"/>
                </a:lnTo>
                <a:lnTo>
                  <a:pt x="19862" y="5925"/>
                </a:lnTo>
                <a:lnTo>
                  <a:pt x="18905" y="5925"/>
                </a:lnTo>
                <a:lnTo>
                  <a:pt x="18905" y="6630"/>
                </a:lnTo>
                <a:lnTo>
                  <a:pt x="18122" y="6630"/>
                </a:lnTo>
                <a:lnTo>
                  <a:pt x="18122" y="5925"/>
                </a:lnTo>
                <a:lnTo>
                  <a:pt x="17167" y="5925"/>
                </a:lnTo>
                <a:lnTo>
                  <a:pt x="17167" y="6630"/>
                </a:lnTo>
                <a:lnTo>
                  <a:pt x="16384" y="6630"/>
                </a:lnTo>
                <a:lnTo>
                  <a:pt x="16384" y="5925"/>
                </a:lnTo>
                <a:lnTo>
                  <a:pt x="15427" y="5925"/>
                </a:lnTo>
                <a:cubicBezTo>
                  <a:pt x="15427" y="6575"/>
                  <a:pt x="15427" y="7223"/>
                  <a:pt x="15427" y="7872"/>
                </a:cubicBezTo>
                <a:lnTo>
                  <a:pt x="16541" y="9892"/>
                </a:lnTo>
                <a:lnTo>
                  <a:pt x="16541" y="11695"/>
                </a:lnTo>
                <a:lnTo>
                  <a:pt x="15719" y="11695"/>
                </a:lnTo>
                <a:lnTo>
                  <a:pt x="15719" y="10933"/>
                </a:lnTo>
                <a:lnTo>
                  <a:pt x="14764" y="10933"/>
                </a:lnTo>
                <a:lnTo>
                  <a:pt x="14764" y="11695"/>
                </a:lnTo>
                <a:lnTo>
                  <a:pt x="13937" y="11695"/>
                </a:lnTo>
                <a:lnTo>
                  <a:pt x="13937" y="3738"/>
                </a:lnTo>
                <a:lnTo>
                  <a:pt x="14921" y="1950"/>
                </a:lnTo>
                <a:cubicBezTo>
                  <a:pt x="14921" y="182"/>
                  <a:pt x="14921" y="1809"/>
                  <a:pt x="14921" y="0"/>
                </a:cubicBezTo>
                <a:lnTo>
                  <a:pt x="13964" y="0"/>
                </a:lnTo>
                <a:lnTo>
                  <a:pt x="13964" y="705"/>
                </a:lnTo>
                <a:lnTo>
                  <a:pt x="13105" y="705"/>
                </a:lnTo>
                <a:lnTo>
                  <a:pt x="13105" y="0"/>
                </a:lnTo>
                <a:lnTo>
                  <a:pt x="12150" y="0"/>
                </a:lnTo>
                <a:lnTo>
                  <a:pt x="12150" y="705"/>
                </a:lnTo>
                <a:lnTo>
                  <a:pt x="11291" y="705"/>
                </a:lnTo>
                <a:lnTo>
                  <a:pt x="11291" y="0"/>
                </a:lnTo>
                <a:lnTo>
                  <a:pt x="10800" y="0"/>
                </a:lnTo>
                <a:lnTo>
                  <a:pt x="10297" y="0"/>
                </a:lnTo>
                <a:lnTo>
                  <a:pt x="10297" y="705"/>
                </a:lnTo>
                <a:lnTo>
                  <a:pt x="9440" y="705"/>
                </a:lnTo>
                <a:lnTo>
                  <a:pt x="9440" y="0"/>
                </a:lnTo>
                <a:lnTo>
                  <a:pt x="8483" y="0"/>
                </a:lnTo>
                <a:lnTo>
                  <a:pt x="8483" y="705"/>
                </a:lnTo>
                <a:lnTo>
                  <a:pt x="7624" y="705"/>
                </a:lnTo>
                <a:lnTo>
                  <a:pt x="7624" y="0"/>
                </a:lnTo>
                <a:lnTo>
                  <a:pt x="6669" y="0"/>
                </a:lnTo>
                <a:close/>
                <a:moveTo>
                  <a:pt x="10800" y="8418"/>
                </a:moveTo>
                <a:cubicBezTo>
                  <a:pt x="11308" y="8418"/>
                  <a:pt x="11745" y="8949"/>
                  <a:pt x="11745" y="9606"/>
                </a:cubicBezTo>
                <a:lnTo>
                  <a:pt x="11745" y="11695"/>
                </a:lnTo>
                <a:lnTo>
                  <a:pt x="11740" y="11695"/>
                </a:lnTo>
                <a:lnTo>
                  <a:pt x="10800" y="11695"/>
                </a:lnTo>
                <a:lnTo>
                  <a:pt x="9855" y="11695"/>
                </a:lnTo>
                <a:lnTo>
                  <a:pt x="9855" y="9606"/>
                </a:lnTo>
                <a:cubicBezTo>
                  <a:pt x="9855" y="8949"/>
                  <a:pt x="10292" y="8418"/>
                  <a:pt x="10800" y="8418"/>
                </a:cubicBezTo>
                <a:close/>
                <a:moveTo>
                  <a:pt x="3088" y="9885"/>
                </a:moveTo>
                <a:cubicBezTo>
                  <a:pt x="3369" y="9885"/>
                  <a:pt x="3596" y="10179"/>
                  <a:pt x="3596" y="10542"/>
                </a:cubicBezTo>
                <a:lnTo>
                  <a:pt x="3596" y="11695"/>
                </a:lnTo>
                <a:lnTo>
                  <a:pt x="3591" y="11695"/>
                </a:lnTo>
                <a:lnTo>
                  <a:pt x="2582" y="11695"/>
                </a:lnTo>
                <a:lnTo>
                  <a:pt x="2582" y="10542"/>
                </a:lnTo>
                <a:cubicBezTo>
                  <a:pt x="2582" y="10179"/>
                  <a:pt x="2807" y="9885"/>
                  <a:pt x="3088" y="9885"/>
                </a:cubicBezTo>
                <a:close/>
                <a:moveTo>
                  <a:pt x="18517" y="9885"/>
                </a:moveTo>
                <a:cubicBezTo>
                  <a:pt x="18798" y="9885"/>
                  <a:pt x="19025" y="10179"/>
                  <a:pt x="19025" y="10542"/>
                </a:cubicBezTo>
                <a:lnTo>
                  <a:pt x="19025" y="11695"/>
                </a:lnTo>
                <a:lnTo>
                  <a:pt x="19018" y="11695"/>
                </a:lnTo>
                <a:lnTo>
                  <a:pt x="18009" y="11695"/>
                </a:lnTo>
                <a:lnTo>
                  <a:pt x="18009" y="10542"/>
                </a:lnTo>
                <a:cubicBezTo>
                  <a:pt x="18009" y="10179"/>
                  <a:pt x="18236" y="9885"/>
                  <a:pt x="18517" y="9885"/>
                </a:cubicBezTo>
                <a:close/>
                <a:moveTo>
                  <a:pt x="3088" y="16535"/>
                </a:moveTo>
                <a:cubicBezTo>
                  <a:pt x="3369" y="16535"/>
                  <a:pt x="3596" y="16829"/>
                  <a:pt x="3596" y="17192"/>
                </a:cubicBezTo>
                <a:lnTo>
                  <a:pt x="3596" y="18345"/>
                </a:lnTo>
                <a:lnTo>
                  <a:pt x="3591" y="18345"/>
                </a:lnTo>
                <a:lnTo>
                  <a:pt x="2582" y="18345"/>
                </a:lnTo>
                <a:lnTo>
                  <a:pt x="2582" y="17192"/>
                </a:lnTo>
                <a:cubicBezTo>
                  <a:pt x="2582" y="16829"/>
                  <a:pt x="2807" y="16535"/>
                  <a:pt x="3088" y="16535"/>
                </a:cubicBezTo>
                <a:close/>
                <a:moveTo>
                  <a:pt x="6318" y="16535"/>
                </a:moveTo>
                <a:cubicBezTo>
                  <a:pt x="6599" y="16535"/>
                  <a:pt x="6826" y="16829"/>
                  <a:pt x="6826" y="17192"/>
                </a:cubicBezTo>
                <a:lnTo>
                  <a:pt x="6826" y="18345"/>
                </a:lnTo>
                <a:lnTo>
                  <a:pt x="6821" y="18345"/>
                </a:lnTo>
                <a:lnTo>
                  <a:pt x="5810" y="18345"/>
                </a:lnTo>
                <a:lnTo>
                  <a:pt x="5810" y="17192"/>
                </a:lnTo>
                <a:cubicBezTo>
                  <a:pt x="5810" y="16829"/>
                  <a:pt x="6037" y="16535"/>
                  <a:pt x="6318" y="16535"/>
                </a:cubicBezTo>
                <a:close/>
                <a:moveTo>
                  <a:pt x="15287" y="16535"/>
                </a:moveTo>
                <a:cubicBezTo>
                  <a:pt x="15568" y="16535"/>
                  <a:pt x="15795" y="16829"/>
                  <a:pt x="15795" y="17192"/>
                </a:cubicBezTo>
                <a:lnTo>
                  <a:pt x="15795" y="18345"/>
                </a:lnTo>
                <a:lnTo>
                  <a:pt x="15790" y="18345"/>
                </a:lnTo>
                <a:lnTo>
                  <a:pt x="14779" y="18345"/>
                </a:lnTo>
                <a:lnTo>
                  <a:pt x="14779" y="17192"/>
                </a:lnTo>
                <a:cubicBezTo>
                  <a:pt x="14779" y="16829"/>
                  <a:pt x="15006" y="16535"/>
                  <a:pt x="15287" y="16535"/>
                </a:cubicBezTo>
                <a:close/>
                <a:moveTo>
                  <a:pt x="18517" y="16535"/>
                </a:moveTo>
                <a:cubicBezTo>
                  <a:pt x="18798" y="16535"/>
                  <a:pt x="19025" y="16829"/>
                  <a:pt x="19025" y="17192"/>
                </a:cubicBezTo>
                <a:lnTo>
                  <a:pt x="19025" y="18345"/>
                </a:lnTo>
                <a:lnTo>
                  <a:pt x="19018" y="18345"/>
                </a:lnTo>
                <a:lnTo>
                  <a:pt x="18009" y="18345"/>
                </a:lnTo>
                <a:lnTo>
                  <a:pt x="18009" y="17192"/>
                </a:lnTo>
                <a:cubicBezTo>
                  <a:pt x="18009" y="16829"/>
                  <a:pt x="18236" y="16535"/>
                  <a:pt x="18517" y="165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20" y="488055"/>
            <a:ext cx="9052560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Project Rubric</a:t>
            </a:r>
          </a:p>
        </p:txBody>
      </p:sp>
      <p:graphicFrame>
        <p:nvGraphicFramePr>
          <p:cNvPr id="240" name="Table 1"/>
          <p:cNvGraphicFramePr/>
          <p:nvPr>
            <p:extLst>
              <p:ext uri="{D42A27DB-BD31-4B8C-83A1-F6EECF244321}">
                <p14:modId xmlns:p14="http://schemas.microsoft.com/office/powerpoint/2010/main" val="2372722992"/>
              </p:ext>
            </p:extLst>
          </p:nvPr>
        </p:nvGraphicFramePr>
        <p:xfrm>
          <a:off x="1137425" y="1407092"/>
          <a:ext cx="9656956" cy="433578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256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8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 dirty="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Criteria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Beginning</a:t>
                      </a:r>
                    </a:p>
                  </a:txBody>
                  <a:tcPr marL="50800" marR="50800" marT="50800" marB="50800" horzOverflow="overflow">
                    <a:lnL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Achieved</a:t>
                      </a:r>
                    </a:p>
                  </a:txBody>
                  <a:tcPr marL="50800" marR="50800" marT="50800" marB="50800" horzOverflow="overflow">
                    <a:lnL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Exceeded</a:t>
                      </a:r>
                    </a:p>
                  </a:txBody>
                  <a:tcPr marL="50800" marR="50800" marT="50800" marB="50800" horzOverflow="overflow">
                    <a:lnL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2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 i="1" dirty="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Investigation method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dirty="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method identifies and controls some variables.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dirty="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method identifies and </a:t>
                      </a: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controls variables </a:t>
                      </a:r>
                      <a:r>
                        <a:rPr sz="1300" dirty="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 ensure a fair test.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method identifies and controls variables and considers best equipment to reduce measurement error.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12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 i="1" dirty="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Investigation findings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Data is represented in a table. A ratio is identified.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Data is represented in a clear table and trends are identified. A final best ratio is identified.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Data is represented in a clear table. Trends and possible errors are identified. A final best ratio is identified and justified.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74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 i="1" dirty="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Investigation report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report includes key information.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report provides enough detail for the method to be reproduced and results compared.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report provides enough detail for the reader to understand the limitations of the experiment and assess the reasonableness of the findings.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50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 i="1" dirty="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Design process story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Sketches and photos show the process of building the sandcastle.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Sketches and photos show iteration and the evolution of design ideas.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dirty="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Sketches and photos show iteration, problem-solving and the evolution of design ideas.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title" idx="4294967295"/>
          </p:nvPr>
        </p:nvSpPr>
        <p:spPr>
          <a:xfrm>
            <a:off x="2139368" y="1380563"/>
            <a:ext cx="5783422" cy="1985964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Sandcastle ratios</a:t>
            </a:r>
          </a:p>
        </p:txBody>
      </p:sp>
      <p:sp>
        <p:nvSpPr>
          <p:cNvPr id="115" name="Title 1"/>
          <p:cNvSpPr txBox="1"/>
          <p:nvPr/>
        </p:nvSpPr>
        <p:spPr>
          <a:xfrm>
            <a:off x="2186715" y="3474103"/>
            <a:ext cx="3801528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Learning </a:t>
            </a:r>
            <a:r>
              <a:rPr lang="en-AU" dirty="0"/>
              <a:t>h</a:t>
            </a:r>
            <a:r>
              <a:rPr dirty="0" err="1"/>
              <a:t>ook</a:t>
            </a:r>
            <a:r>
              <a:rPr dirty="0"/>
              <a:t> </a:t>
            </a:r>
          </a:p>
        </p:txBody>
      </p:sp>
      <p:sp>
        <p:nvSpPr>
          <p:cNvPr id="116" name="Cast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9024" y="3117454"/>
            <a:ext cx="2975612" cy="2300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69" y="0"/>
                </a:moveTo>
                <a:cubicBezTo>
                  <a:pt x="6669" y="1809"/>
                  <a:pt x="6669" y="182"/>
                  <a:pt x="6669" y="1950"/>
                </a:cubicBezTo>
                <a:lnTo>
                  <a:pt x="7651" y="3738"/>
                </a:lnTo>
                <a:lnTo>
                  <a:pt x="7651" y="11695"/>
                </a:lnTo>
                <a:lnTo>
                  <a:pt x="6826" y="11695"/>
                </a:lnTo>
                <a:lnTo>
                  <a:pt x="6826" y="10933"/>
                </a:lnTo>
                <a:lnTo>
                  <a:pt x="5869" y="10933"/>
                </a:lnTo>
                <a:lnTo>
                  <a:pt x="5869" y="11695"/>
                </a:lnTo>
                <a:lnTo>
                  <a:pt x="5049" y="11695"/>
                </a:lnTo>
                <a:lnTo>
                  <a:pt x="5049" y="9892"/>
                </a:lnTo>
                <a:lnTo>
                  <a:pt x="6161" y="7872"/>
                </a:lnTo>
                <a:cubicBezTo>
                  <a:pt x="6161" y="7223"/>
                  <a:pt x="6161" y="6575"/>
                  <a:pt x="6161" y="5925"/>
                </a:cubicBezTo>
                <a:lnTo>
                  <a:pt x="5206" y="5925"/>
                </a:lnTo>
                <a:lnTo>
                  <a:pt x="5206" y="6630"/>
                </a:lnTo>
                <a:lnTo>
                  <a:pt x="4428" y="6630"/>
                </a:lnTo>
                <a:lnTo>
                  <a:pt x="4428" y="5925"/>
                </a:lnTo>
                <a:lnTo>
                  <a:pt x="3473" y="5925"/>
                </a:lnTo>
                <a:lnTo>
                  <a:pt x="3473" y="6630"/>
                </a:lnTo>
                <a:lnTo>
                  <a:pt x="2690" y="6630"/>
                </a:lnTo>
                <a:lnTo>
                  <a:pt x="2690" y="5925"/>
                </a:lnTo>
                <a:lnTo>
                  <a:pt x="1733" y="5925"/>
                </a:lnTo>
                <a:lnTo>
                  <a:pt x="1733" y="6630"/>
                </a:lnTo>
                <a:lnTo>
                  <a:pt x="950" y="6630"/>
                </a:lnTo>
                <a:lnTo>
                  <a:pt x="950" y="5925"/>
                </a:lnTo>
                <a:lnTo>
                  <a:pt x="0" y="5925"/>
                </a:lnTo>
                <a:cubicBezTo>
                  <a:pt x="0" y="7734"/>
                  <a:pt x="0" y="6105"/>
                  <a:pt x="0" y="7872"/>
                </a:cubicBezTo>
                <a:lnTo>
                  <a:pt x="1112" y="9892"/>
                </a:lnTo>
                <a:lnTo>
                  <a:pt x="1112" y="21600"/>
                </a:lnTo>
                <a:cubicBezTo>
                  <a:pt x="3029" y="21600"/>
                  <a:pt x="6955" y="21600"/>
                  <a:pt x="8883" y="21600"/>
                </a:cubicBezTo>
                <a:lnTo>
                  <a:pt x="8883" y="17249"/>
                </a:lnTo>
                <a:cubicBezTo>
                  <a:pt x="8883" y="15880"/>
                  <a:pt x="9742" y="14769"/>
                  <a:pt x="10800" y="14769"/>
                </a:cubicBezTo>
                <a:cubicBezTo>
                  <a:pt x="11858" y="14769"/>
                  <a:pt x="12717" y="15880"/>
                  <a:pt x="12717" y="17249"/>
                </a:cubicBezTo>
                <a:lnTo>
                  <a:pt x="12717" y="21600"/>
                </a:lnTo>
                <a:cubicBezTo>
                  <a:pt x="14645" y="21600"/>
                  <a:pt x="18571" y="21600"/>
                  <a:pt x="20488" y="21600"/>
                </a:cubicBezTo>
                <a:lnTo>
                  <a:pt x="20488" y="9892"/>
                </a:lnTo>
                <a:lnTo>
                  <a:pt x="21600" y="7872"/>
                </a:lnTo>
                <a:cubicBezTo>
                  <a:pt x="21600" y="6105"/>
                  <a:pt x="21600" y="7734"/>
                  <a:pt x="21600" y="5925"/>
                </a:cubicBezTo>
                <a:lnTo>
                  <a:pt x="20645" y="5925"/>
                </a:lnTo>
                <a:lnTo>
                  <a:pt x="20645" y="6630"/>
                </a:lnTo>
                <a:lnTo>
                  <a:pt x="19862" y="6630"/>
                </a:lnTo>
                <a:lnTo>
                  <a:pt x="19862" y="5925"/>
                </a:lnTo>
                <a:lnTo>
                  <a:pt x="18905" y="5925"/>
                </a:lnTo>
                <a:lnTo>
                  <a:pt x="18905" y="6630"/>
                </a:lnTo>
                <a:lnTo>
                  <a:pt x="18122" y="6630"/>
                </a:lnTo>
                <a:lnTo>
                  <a:pt x="18122" y="5925"/>
                </a:lnTo>
                <a:lnTo>
                  <a:pt x="17167" y="5925"/>
                </a:lnTo>
                <a:lnTo>
                  <a:pt x="17167" y="6630"/>
                </a:lnTo>
                <a:lnTo>
                  <a:pt x="16384" y="6630"/>
                </a:lnTo>
                <a:lnTo>
                  <a:pt x="16384" y="5925"/>
                </a:lnTo>
                <a:lnTo>
                  <a:pt x="15427" y="5925"/>
                </a:lnTo>
                <a:cubicBezTo>
                  <a:pt x="15427" y="6575"/>
                  <a:pt x="15427" y="7223"/>
                  <a:pt x="15427" y="7872"/>
                </a:cubicBezTo>
                <a:lnTo>
                  <a:pt x="16541" y="9892"/>
                </a:lnTo>
                <a:lnTo>
                  <a:pt x="16541" y="11695"/>
                </a:lnTo>
                <a:lnTo>
                  <a:pt x="15719" y="11695"/>
                </a:lnTo>
                <a:lnTo>
                  <a:pt x="15719" y="10933"/>
                </a:lnTo>
                <a:lnTo>
                  <a:pt x="14764" y="10933"/>
                </a:lnTo>
                <a:lnTo>
                  <a:pt x="14764" y="11695"/>
                </a:lnTo>
                <a:lnTo>
                  <a:pt x="13937" y="11695"/>
                </a:lnTo>
                <a:lnTo>
                  <a:pt x="13937" y="3738"/>
                </a:lnTo>
                <a:lnTo>
                  <a:pt x="14921" y="1950"/>
                </a:lnTo>
                <a:cubicBezTo>
                  <a:pt x="14921" y="182"/>
                  <a:pt x="14921" y="1809"/>
                  <a:pt x="14921" y="0"/>
                </a:cubicBezTo>
                <a:lnTo>
                  <a:pt x="13964" y="0"/>
                </a:lnTo>
                <a:lnTo>
                  <a:pt x="13964" y="705"/>
                </a:lnTo>
                <a:lnTo>
                  <a:pt x="13105" y="705"/>
                </a:lnTo>
                <a:lnTo>
                  <a:pt x="13105" y="0"/>
                </a:lnTo>
                <a:lnTo>
                  <a:pt x="12150" y="0"/>
                </a:lnTo>
                <a:lnTo>
                  <a:pt x="12150" y="705"/>
                </a:lnTo>
                <a:lnTo>
                  <a:pt x="11291" y="705"/>
                </a:lnTo>
                <a:lnTo>
                  <a:pt x="11291" y="0"/>
                </a:lnTo>
                <a:lnTo>
                  <a:pt x="10800" y="0"/>
                </a:lnTo>
                <a:lnTo>
                  <a:pt x="10297" y="0"/>
                </a:lnTo>
                <a:lnTo>
                  <a:pt x="10297" y="705"/>
                </a:lnTo>
                <a:lnTo>
                  <a:pt x="9440" y="705"/>
                </a:lnTo>
                <a:lnTo>
                  <a:pt x="9440" y="0"/>
                </a:lnTo>
                <a:lnTo>
                  <a:pt x="8483" y="0"/>
                </a:lnTo>
                <a:lnTo>
                  <a:pt x="8483" y="705"/>
                </a:lnTo>
                <a:lnTo>
                  <a:pt x="7624" y="705"/>
                </a:lnTo>
                <a:lnTo>
                  <a:pt x="7624" y="0"/>
                </a:lnTo>
                <a:lnTo>
                  <a:pt x="6669" y="0"/>
                </a:lnTo>
                <a:close/>
                <a:moveTo>
                  <a:pt x="10800" y="8418"/>
                </a:moveTo>
                <a:cubicBezTo>
                  <a:pt x="11308" y="8418"/>
                  <a:pt x="11745" y="8949"/>
                  <a:pt x="11745" y="9606"/>
                </a:cubicBezTo>
                <a:lnTo>
                  <a:pt x="11745" y="11695"/>
                </a:lnTo>
                <a:lnTo>
                  <a:pt x="11740" y="11695"/>
                </a:lnTo>
                <a:lnTo>
                  <a:pt x="10800" y="11695"/>
                </a:lnTo>
                <a:lnTo>
                  <a:pt x="9855" y="11695"/>
                </a:lnTo>
                <a:lnTo>
                  <a:pt x="9855" y="9606"/>
                </a:lnTo>
                <a:cubicBezTo>
                  <a:pt x="9855" y="8949"/>
                  <a:pt x="10292" y="8418"/>
                  <a:pt x="10800" y="8418"/>
                </a:cubicBezTo>
                <a:close/>
                <a:moveTo>
                  <a:pt x="3088" y="9885"/>
                </a:moveTo>
                <a:cubicBezTo>
                  <a:pt x="3369" y="9885"/>
                  <a:pt x="3596" y="10179"/>
                  <a:pt x="3596" y="10542"/>
                </a:cubicBezTo>
                <a:lnTo>
                  <a:pt x="3596" y="11695"/>
                </a:lnTo>
                <a:lnTo>
                  <a:pt x="3591" y="11695"/>
                </a:lnTo>
                <a:lnTo>
                  <a:pt x="2582" y="11695"/>
                </a:lnTo>
                <a:lnTo>
                  <a:pt x="2582" y="10542"/>
                </a:lnTo>
                <a:cubicBezTo>
                  <a:pt x="2582" y="10179"/>
                  <a:pt x="2807" y="9885"/>
                  <a:pt x="3088" y="9885"/>
                </a:cubicBezTo>
                <a:close/>
                <a:moveTo>
                  <a:pt x="18517" y="9885"/>
                </a:moveTo>
                <a:cubicBezTo>
                  <a:pt x="18798" y="9885"/>
                  <a:pt x="19025" y="10179"/>
                  <a:pt x="19025" y="10542"/>
                </a:cubicBezTo>
                <a:lnTo>
                  <a:pt x="19025" y="11695"/>
                </a:lnTo>
                <a:lnTo>
                  <a:pt x="19018" y="11695"/>
                </a:lnTo>
                <a:lnTo>
                  <a:pt x="18009" y="11695"/>
                </a:lnTo>
                <a:lnTo>
                  <a:pt x="18009" y="10542"/>
                </a:lnTo>
                <a:cubicBezTo>
                  <a:pt x="18009" y="10179"/>
                  <a:pt x="18236" y="9885"/>
                  <a:pt x="18517" y="9885"/>
                </a:cubicBezTo>
                <a:close/>
                <a:moveTo>
                  <a:pt x="3088" y="16535"/>
                </a:moveTo>
                <a:cubicBezTo>
                  <a:pt x="3369" y="16535"/>
                  <a:pt x="3596" y="16829"/>
                  <a:pt x="3596" y="17192"/>
                </a:cubicBezTo>
                <a:lnTo>
                  <a:pt x="3596" y="18345"/>
                </a:lnTo>
                <a:lnTo>
                  <a:pt x="3591" y="18345"/>
                </a:lnTo>
                <a:lnTo>
                  <a:pt x="2582" y="18345"/>
                </a:lnTo>
                <a:lnTo>
                  <a:pt x="2582" y="17192"/>
                </a:lnTo>
                <a:cubicBezTo>
                  <a:pt x="2582" y="16829"/>
                  <a:pt x="2807" y="16535"/>
                  <a:pt x="3088" y="16535"/>
                </a:cubicBezTo>
                <a:close/>
                <a:moveTo>
                  <a:pt x="6318" y="16535"/>
                </a:moveTo>
                <a:cubicBezTo>
                  <a:pt x="6599" y="16535"/>
                  <a:pt x="6826" y="16829"/>
                  <a:pt x="6826" y="17192"/>
                </a:cubicBezTo>
                <a:lnTo>
                  <a:pt x="6826" y="18345"/>
                </a:lnTo>
                <a:lnTo>
                  <a:pt x="6821" y="18345"/>
                </a:lnTo>
                <a:lnTo>
                  <a:pt x="5810" y="18345"/>
                </a:lnTo>
                <a:lnTo>
                  <a:pt x="5810" y="17192"/>
                </a:lnTo>
                <a:cubicBezTo>
                  <a:pt x="5810" y="16829"/>
                  <a:pt x="6037" y="16535"/>
                  <a:pt x="6318" y="16535"/>
                </a:cubicBezTo>
                <a:close/>
                <a:moveTo>
                  <a:pt x="15287" y="16535"/>
                </a:moveTo>
                <a:cubicBezTo>
                  <a:pt x="15568" y="16535"/>
                  <a:pt x="15795" y="16829"/>
                  <a:pt x="15795" y="17192"/>
                </a:cubicBezTo>
                <a:lnTo>
                  <a:pt x="15795" y="18345"/>
                </a:lnTo>
                <a:lnTo>
                  <a:pt x="15790" y="18345"/>
                </a:lnTo>
                <a:lnTo>
                  <a:pt x="14779" y="18345"/>
                </a:lnTo>
                <a:lnTo>
                  <a:pt x="14779" y="17192"/>
                </a:lnTo>
                <a:cubicBezTo>
                  <a:pt x="14779" y="16829"/>
                  <a:pt x="15006" y="16535"/>
                  <a:pt x="15287" y="16535"/>
                </a:cubicBezTo>
                <a:close/>
                <a:moveTo>
                  <a:pt x="18517" y="16535"/>
                </a:moveTo>
                <a:cubicBezTo>
                  <a:pt x="18798" y="16535"/>
                  <a:pt x="19025" y="16829"/>
                  <a:pt x="19025" y="17192"/>
                </a:cubicBezTo>
                <a:lnTo>
                  <a:pt x="19025" y="18345"/>
                </a:lnTo>
                <a:lnTo>
                  <a:pt x="19018" y="18345"/>
                </a:lnTo>
                <a:lnTo>
                  <a:pt x="18009" y="18345"/>
                </a:lnTo>
                <a:lnTo>
                  <a:pt x="18009" y="17192"/>
                </a:lnTo>
                <a:cubicBezTo>
                  <a:pt x="18009" y="16829"/>
                  <a:pt x="18236" y="16535"/>
                  <a:pt x="18517" y="165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761564" y="500646"/>
            <a:ext cx="3518415" cy="1757404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The world’s tallest sandcastle</a:t>
            </a:r>
          </a:p>
        </p:txBody>
      </p:sp>
      <p:pic>
        <p:nvPicPr>
          <p:cNvPr id="2" name="Online Media 1" descr="Awesome sandcastle mega structure! #Shorts">
            <a:hlinkClick r:id="" action="ppaction://media"/>
            <a:extLst>
              <a:ext uri="{FF2B5EF4-FFF2-40B4-BE49-F238E27FC236}">
                <a16:creationId xmlns:a16="http://schemas.microsoft.com/office/drawing/2014/main" id="{112DE126-9834-1C3D-8276-8707367697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96000" y="500646"/>
            <a:ext cx="3268717" cy="57853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64381"/>
            <a:ext cx="9052561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Different types of sand </a:t>
            </a:r>
          </a:p>
        </p:txBody>
      </p:sp>
      <p:sp>
        <p:nvSpPr>
          <p:cNvPr id="12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618959" y="1569161"/>
            <a:ext cx="6126018" cy="30637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Sand has different properties depending on what it is made of and where it is found</a:t>
            </a:r>
            <a:r>
              <a:rPr lang="en-AU" dirty="0"/>
              <a:t>:</a:t>
            </a:r>
            <a:r>
              <a:rPr dirty="0"/>
              <a:t> </a:t>
            </a:r>
          </a:p>
          <a:p>
            <a:pPr marL="280736" indent="-280736">
              <a:buFontTx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dirty="0"/>
              <a:t>g</a:t>
            </a:r>
            <a:r>
              <a:rPr dirty="0"/>
              <a:t>rain composition</a:t>
            </a:r>
          </a:p>
          <a:p>
            <a:pPr marL="280736" indent="-280736">
              <a:buFontTx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dirty="0"/>
              <a:t>g</a:t>
            </a:r>
            <a:r>
              <a:rPr dirty="0"/>
              <a:t>rain size/s</a:t>
            </a:r>
          </a:p>
          <a:p>
            <a:pPr marL="280736" indent="-280736">
              <a:buFontTx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dirty="0"/>
              <a:t>g</a:t>
            </a:r>
            <a:r>
              <a:rPr dirty="0"/>
              <a:t>rain shape/s</a:t>
            </a:r>
            <a:r>
              <a:rPr lang="en-AU" dirty="0"/>
              <a:t>.</a:t>
            </a:r>
            <a:endParaRPr dirty="0"/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221" y="1194480"/>
            <a:ext cx="3413439" cy="2285746"/>
          </a:xfrm>
          <a:prstGeom prst="rect">
            <a:avLst/>
          </a:prstGeom>
          <a:ln w="25400">
            <a:solidFill>
              <a:srgbClr val="E9682C"/>
            </a:solidFill>
            <a:miter lim="400000"/>
          </a:ln>
        </p:spPr>
      </p:pic>
      <p:pic>
        <p:nvPicPr>
          <p:cNvPr id="12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221" y="3639287"/>
            <a:ext cx="3413439" cy="2356258"/>
          </a:xfrm>
          <a:prstGeom prst="rect">
            <a:avLst/>
          </a:prstGeom>
          <a:ln w="25400">
            <a:solidFill>
              <a:srgbClr val="E9682C"/>
            </a:solidFill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9E770D-37C0-612C-B8D9-0FBBC84CF61C}"/>
              </a:ext>
            </a:extLst>
          </p:cNvPr>
          <p:cNvSpPr txBox="1"/>
          <p:nvPr/>
        </p:nvSpPr>
        <p:spPr>
          <a:xfrm>
            <a:off x="7793745" y="6008851"/>
            <a:ext cx="39152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Sand and sand bubbler crab</a:t>
            </a:r>
            <a:r>
              <a:rPr kumimoji="0" lang="en-AU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Flickr/John </a:t>
            </a:r>
            <a:r>
              <a:rPr kumimoji="0" lang="en-GB" sz="1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Turnball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CC BY-NC-SA</a:t>
            </a:r>
            <a:endParaRPr kumimoji="0" lang="en-A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AU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River sand, Flickr/</a:t>
            </a:r>
            <a:r>
              <a:rPr kumimoji="0" lang="en-AU" sz="1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oldTor</a:t>
            </a:r>
            <a:r>
              <a:rPr kumimoji="0" lang="en-AU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CC BY-ND-ND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64381"/>
            <a:ext cx="9052561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View sand under the microscope</a:t>
            </a:r>
          </a:p>
        </p:txBody>
      </p:sp>
      <p:pic>
        <p:nvPicPr>
          <p:cNvPr id="2" name="Online Media 1" descr="Sand Under the Microscope [1080p Full HD]">
            <a:hlinkClick r:id="" action="ppaction://media"/>
            <a:extLst>
              <a:ext uri="{FF2B5EF4-FFF2-40B4-BE49-F238E27FC236}">
                <a16:creationId xmlns:a16="http://schemas.microsoft.com/office/drawing/2014/main" id="{EA405038-73E9-52CC-092B-7268859D19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59051" y="1667815"/>
            <a:ext cx="7118581" cy="40219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91736"/>
            <a:ext cx="9052561" cy="64633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Mariny</a:t>
            </a: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AU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Chheang</a:t>
            </a:r>
            <a:endParaRPr kumimoji="0" lang="en-AU" sz="4000" b="1" i="0" u="none" strike="noStrike" kern="0" cap="none" spc="0" normalizeH="0" baseline="0" noProof="0" dirty="0">
              <a:ln>
                <a:noFill/>
              </a:ln>
              <a:solidFill>
                <a:srgbClr val="363991"/>
              </a:solidFill>
              <a:effectLst/>
              <a:uLnTx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797670" y="1723075"/>
            <a:ext cx="6126018" cy="4351339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Worked with Engineers Without Borders</a:t>
            </a:r>
            <a:r>
              <a:rPr lang="en-AU" dirty="0"/>
              <a:t> Australia</a:t>
            </a:r>
            <a:r>
              <a:rPr dirty="0"/>
              <a:t> to provide </a:t>
            </a:r>
            <a:r>
              <a:rPr dirty="0">
                <a:solidFill>
                  <a:srgbClr val="36378C"/>
                </a:solidFill>
              </a:rPr>
              <a:t>clean water</a:t>
            </a:r>
            <a:r>
              <a:rPr dirty="0"/>
              <a:t> to the Koh </a:t>
            </a:r>
            <a:r>
              <a:rPr dirty="0" err="1"/>
              <a:t>Tnoat</a:t>
            </a:r>
            <a:r>
              <a:rPr dirty="0"/>
              <a:t> community in Cambodia.</a:t>
            </a:r>
          </a:p>
          <a:p>
            <a:pPr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Designed a solar-powered </a:t>
            </a:r>
            <a:r>
              <a:rPr dirty="0">
                <a:solidFill>
                  <a:srgbClr val="36378C"/>
                </a:solidFill>
              </a:rPr>
              <a:t>sand filtration</a:t>
            </a:r>
            <a:r>
              <a:rPr dirty="0"/>
              <a:t> solution inspired by the traditional water purification techniques the community had used for millennia.</a:t>
            </a:r>
          </a:p>
        </p:txBody>
      </p:sp>
      <p:pic>
        <p:nvPicPr>
          <p:cNvPr id="133" name="Ima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802" t="10727" r="2442" b="11327"/>
          <a:stretch>
            <a:fillRect/>
          </a:stretch>
        </p:blipFill>
        <p:spPr>
          <a:xfrm>
            <a:off x="8596794" y="318093"/>
            <a:ext cx="3106866" cy="1676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376" extrusionOk="0">
                <a:moveTo>
                  <a:pt x="12881" y="21"/>
                </a:moveTo>
                <a:cubicBezTo>
                  <a:pt x="4552" y="-216"/>
                  <a:pt x="1726" y="1497"/>
                  <a:pt x="922" y="7269"/>
                </a:cubicBezTo>
                <a:cubicBezTo>
                  <a:pt x="483" y="10418"/>
                  <a:pt x="855" y="13938"/>
                  <a:pt x="1876" y="16308"/>
                </a:cubicBezTo>
                <a:lnTo>
                  <a:pt x="2158" y="16966"/>
                </a:lnTo>
                <a:lnTo>
                  <a:pt x="1733" y="17715"/>
                </a:lnTo>
                <a:cubicBezTo>
                  <a:pt x="1328" y="18427"/>
                  <a:pt x="628" y="18996"/>
                  <a:pt x="161" y="18996"/>
                </a:cubicBezTo>
                <a:cubicBezTo>
                  <a:pt x="46" y="18996"/>
                  <a:pt x="-8" y="19050"/>
                  <a:pt x="1" y="19178"/>
                </a:cubicBezTo>
                <a:cubicBezTo>
                  <a:pt x="9" y="19306"/>
                  <a:pt x="82" y="19509"/>
                  <a:pt x="216" y="19801"/>
                </a:cubicBezTo>
                <a:cubicBezTo>
                  <a:pt x="533" y="20491"/>
                  <a:pt x="1192" y="21056"/>
                  <a:pt x="1689" y="21056"/>
                </a:cubicBezTo>
                <a:cubicBezTo>
                  <a:pt x="2225" y="21056"/>
                  <a:pt x="2924" y="20619"/>
                  <a:pt x="3413" y="19983"/>
                </a:cubicBezTo>
                <a:lnTo>
                  <a:pt x="3799" y="19482"/>
                </a:lnTo>
                <a:lnTo>
                  <a:pt x="4485" y="19937"/>
                </a:lnTo>
                <a:cubicBezTo>
                  <a:pt x="5126" y="20362"/>
                  <a:pt x="6568" y="20805"/>
                  <a:pt x="8584" y="21197"/>
                </a:cubicBezTo>
                <a:cubicBezTo>
                  <a:pt x="9244" y="21326"/>
                  <a:pt x="10444" y="21384"/>
                  <a:pt x="11621" y="21375"/>
                </a:cubicBezTo>
                <a:cubicBezTo>
                  <a:pt x="12798" y="21365"/>
                  <a:pt x="13954" y="21285"/>
                  <a:pt x="14525" y="21147"/>
                </a:cubicBezTo>
                <a:cubicBezTo>
                  <a:pt x="15822" y="20833"/>
                  <a:pt x="16275" y="20652"/>
                  <a:pt x="17322" y="20018"/>
                </a:cubicBezTo>
                <a:cubicBezTo>
                  <a:pt x="19532" y="18681"/>
                  <a:pt x="20941" y="16186"/>
                  <a:pt x="21482" y="12654"/>
                </a:cubicBezTo>
                <a:cubicBezTo>
                  <a:pt x="21556" y="12166"/>
                  <a:pt x="21592" y="11135"/>
                  <a:pt x="21592" y="10098"/>
                </a:cubicBezTo>
                <a:cubicBezTo>
                  <a:pt x="21592" y="9061"/>
                  <a:pt x="21556" y="8020"/>
                  <a:pt x="21482" y="7512"/>
                </a:cubicBezTo>
                <a:cubicBezTo>
                  <a:pt x="21119" y="5041"/>
                  <a:pt x="20171" y="2740"/>
                  <a:pt x="19134" y="1818"/>
                </a:cubicBezTo>
                <a:cubicBezTo>
                  <a:pt x="17545" y="404"/>
                  <a:pt x="16574" y="126"/>
                  <a:pt x="12881" y="2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4" name="Group"/>
          <p:cNvSpPr/>
          <p:nvPr/>
        </p:nvSpPr>
        <p:spPr>
          <a:xfrm>
            <a:off x="7443623" y="4646063"/>
            <a:ext cx="3968441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>
              <a:srgbClr val="E9682C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pPr lvl="2"/>
            <a:r>
              <a:rPr dirty="0"/>
              <a:t>Read this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article</a:t>
            </a:r>
            <a:r>
              <a:rPr dirty="0"/>
              <a:t> to learn more </a:t>
            </a:r>
            <a:r>
              <a:rPr lang="en-AU" dirty="0"/>
              <a:t>	</a:t>
            </a:r>
            <a:r>
              <a:rPr dirty="0"/>
              <a:t>about </a:t>
            </a:r>
            <a:r>
              <a:rPr dirty="0" err="1"/>
              <a:t>Mariny’s</a:t>
            </a:r>
            <a:r>
              <a:rPr dirty="0"/>
              <a:t> career and </a:t>
            </a:r>
            <a:r>
              <a:rPr lang="en-AU" dirty="0"/>
              <a:t>her 	</a:t>
            </a:r>
            <a:r>
              <a:rPr dirty="0"/>
              <a:t>work with Engineers Without </a:t>
            </a:r>
            <a:r>
              <a:rPr lang="en-AU" dirty="0"/>
              <a:t>	</a:t>
            </a:r>
            <a:r>
              <a:rPr dirty="0"/>
              <a:t>Borders</a:t>
            </a:r>
            <a:r>
              <a:rPr lang="en-AU" dirty="0"/>
              <a:t> Australia.</a:t>
            </a:r>
            <a:r>
              <a:rPr dirty="0"/>
              <a:t> </a:t>
            </a:r>
          </a:p>
        </p:txBody>
      </p:sp>
      <p:sp>
        <p:nvSpPr>
          <p:cNvPr id="135" name="Docum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61282" y="4936893"/>
            <a:ext cx="531544" cy="688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36378C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 idx="4294967295"/>
          </p:nvPr>
        </p:nvSpPr>
        <p:spPr>
          <a:xfrm>
            <a:off x="2115694" y="1214846"/>
            <a:ext cx="5783422" cy="1985964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Sandcastle ratios</a:t>
            </a:r>
          </a:p>
        </p:txBody>
      </p:sp>
      <p:sp>
        <p:nvSpPr>
          <p:cNvPr id="139" name="Title 1"/>
          <p:cNvSpPr txBox="1"/>
          <p:nvPr/>
        </p:nvSpPr>
        <p:spPr>
          <a:xfrm>
            <a:off x="2139368" y="3438592"/>
            <a:ext cx="3631616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Learning </a:t>
            </a:r>
            <a:r>
              <a:rPr lang="en-AU" dirty="0" err="1"/>
              <a:t>i</a:t>
            </a:r>
            <a:r>
              <a:rPr dirty="0" err="1"/>
              <a:t>nput</a:t>
            </a:r>
            <a:endParaRPr dirty="0"/>
          </a:p>
        </p:txBody>
      </p:sp>
      <p:sp>
        <p:nvSpPr>
          <p:cNvPr id="141" name="Cast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9024" y="3117454"/>
            <a:ext cx="2975612" cy="2300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69" y="0"/>
                </a:moveTo>
                <a:cubicBezTo>
                  <a:pt x="6669" y="1809"/>
                  <a:pt x="6669" y="182"/>
                  <a:pt x="6669" y="1950"/>
                </a:cubicBezTo>
                <a:lnTo>
                  <a:pt x="7651" y="3738"/>
                </a:lnTo>
                <a:lnTo>
                  <a:pt x="7651" y="11695"/>
                </a:lnTo>
                <a:lnTo>
                  <a:pt x="6826" y="11695"/>
                </a:lnTo>
                <a:lnTo>
                  <a:pt x="6826" y="10933"/>
                </a:lnTo>
                <a:lnTo>
                  <a:pt x="5869" y="10933"/>
                </a:lnTo>
                <a:lnTo>
                  <a:pt x="5869" y="11695"/>
                </a:lnTo>
                <a:lnTo>
                  <a:pt x="5049" y="11695"/>
                </a:lnTo>
                <a:lnTo>
                  <a:pt x="5049" y="9892"/>
                </a:lnTo>
                <a:lnTo>
                  <a:pt x="6161" y="7872"/>
                </a:lnTo>
                <a:cubicBezTo>
                  <a:pt x="6161" y="7223"/>
                  <a:pt x="6161" y="6575"/>
                  <a:pt x="6161" y="5925"/>
                </a:cubicBezTo>
                <a:lnTo>
                  <a:pt x="5206" y="5925"/>
                </a:lnTo>
                <a:lnTo>
                  <a:pt x="5206" y="6630"/>
                </a:lnTo>
                <a:lnTo>
                  <a:pt x="4428" y="6630"/>
                </a:lnTo>
                <a:lnTo>
                  <a:pt x="4428" y="5925"/>
                </a:lnTo>
                <a:lnTo>
                  <a:pt x="3473" y="5925"/>
                </a:lnTo>
                <a:lnTo>
                  <a:pt x="3473" y="6630"/>
                </a:lnTo>
                <a:lnTo>
                  <a:pt x="2690" y="6630"/>
                </a:lnTo>
                <a:lnTo>
                  <a:pt x="2690" y="5925"/>
                </a:lnTo>
                <a:lnTo>
                  <a:pt x="1733" y="5925"/>
                </a:lnTo>
                <a:lnTo>
                  <a:pt x="1733" y="6630"/>
                </a:lnTo>
                <a:lnTo>
                  <a:pt x="950" y="6630"/>
                </a:lnTo>
                <a:lnTo>
                  <a:pt x="950" y="5925"/>
                </a:lnTo>
                <a:lnTo>
                  <a:pt x="0" y="5925"/>
                </a:lnTo>
                <a:cubicBezTo>
                  <a:pt x="0" y="7734"/>
                  <a:pt x="0" y="6105"/>
                  <a:pt x="0" y="7872"/>
                </a:cubicBezTo>
                <a:lnTo>
                  <a:pt x="1112" y="9892"/>
                </a:lnTo>
                <a:lnTo>
                  <a:pt x="1112" y="21600"/>
                </a:lnTo>
                <a:cubicBezTo>
                  <a:pt x="3029" y="21600"/>
                  <a:pt x="6955" y="21600"/>
                  <a:pt x="8883" y="21600"/>
                </a:cubicBezTo>
                <a:lnTo>
                  <a:pt x="8883" y="17249"/>
                </a:lnTo>
                <a:cubicBezTo>
                  <a:pt x="8883" y="15880"/>
                  <a:pt x="9742" y="14769"/>
                  <a:pt x="10800" y="14769"/>
                </a:cubicBezTo>
                <a:cubicBezTo>
                  <a:pt x="11858" y="14769"/>
                  <a:pt x="12717" y="15880"/>
                  <a:pt x="12717" y="17249"/>
                </a:cubicBezTo>
                <a:lnTo>
                  <a:pt x="12717" y="21600"/>
                </a:lnTo>
                <a:cubicBezTo>
                  <a:pt x="14645" y="21600"/>
                  <a:pt x="18571" y="21600"/>
                  <a:pt x="20488" y="21600"/>
                </a:cubicBezTo>
                <a:lnTo>
                  <a:pt x="20488" y="9892"/>
                </a:lnTo>
                <a:lnTo>
                  <a:pt x="21600" y="7872"/>
                </a:lnTo>
                <a:cubicBezTo>
                  <a:pt x="21600" y="6105"/>
                  <a:pt x="21600" y="7734"/>
                  <a:pt x="21600" y="5925"/>
                </a:cubicBezTo>
                <a:lnTo>
                  <a:pt x="20645" y="5925"/>
                </a:lnTo>
                <a:lnTo>
                  <a:pt x="20645" y="6630"/>
                </a:lnTo>
                <a:lnTo>
                  <a:pt x="19862" y="6630"/>
                </a:lnTo>
                <a:lnTo>
                  <a:pt x="19862" y="5925"/>
                </a:lnTo>
                <a:lnTo>
                  <a:pt x="18905" y="5925"/>
                </a:lnTo>
                <a:lnTo>
                  <a:pt x="18905" y="6630"/>
                </a:lnTo>
                <a:lnTo>
                  <a:pt x="18122" y="6630"/>
                </a:lnTo>
                <a:lnTo>
                  <a:pt x="18122" y="5925"/>
                </a:lnTo>
                <a:lnTo>
                  <a:pt x="17167" y="5925"/>
                </a:lnTo>
                <a:lnTo>
                  <a:pt x="17167" y="6630"/>
                </a:lnTo>
                <a:lnTo>
                  <a:pt x="16384" y="6630"/>
                </a:lnTo>
                <a:lnTo>
                  <a:pt x="16384" y="5925"/>
                </a:lnTo>
                <a:lnTo>
                  <a:pt x="15427" y="5925"/>
                </a:lnTo>
                <a:cubicBezTo>
                  <a:pt x="15427" y="6575"/>
                  <a:pt x="15427" y="7223"/>
                  <a:pt x="15427" y="7872"/>
                </a:cubicBezTo>
                <a:lnTo>
                  <a:pt x="16541" y="9892"/>
                </a:lnTo>
                <a:lnTo>
                  <a:pt x="16541" y="11695"/>
                </a:lnTo>
                <a:lnTo>
                  <a:pt x="15719" y="11695"/>
                </a:lnTo>
                <a:lnTo>
                  <a:pt x="15719" y="10933"/>
                </a:lnTo>
                <a:lnTo>
                  <a:pt x="14764" y="10933"/>
                </a:lnTo>
                <a:lnTo>
                  <a:pt x="14764" y="11695"/>
                </a:lnTo>
                <a:lnTo>
                  <a:pt x="13937" y="11695"/>
                </a:lnTo>
                <a:lnTo>
                  <a:pt x="13937" y="3738"/>
                </a:lnTo>
                <a:lnTo>
                  <a:pt x="14921" y="1950"/>
                </a:lnTo>
                <a:cubicBezTo>
                  <a:pt x="14921" y="182"/>
                  <a:pt x="14921" y="1809"/>
                  <a:pt x="14921" y="0"/>
                </a:cubicBezTo>
                <a:lnTo>
                  <a:pt x="13964" y="0"/>
                </a:lnTo>
                <a:lnTo>
                  <a:pt x="13964" y="705"/>
                </a:lnTo>
                <a:lnTo>
                  <a:pt x="13105" y="705"/>
                </a:lnTo>
                <a:lnTo>
                  <a:pt x="13105" y="0"/>
                </a:lnTo>
                <a:lnTo>
                  <a:pt x="12150" y="0"/>
                </a:lnTo>
                <a:lnTo>
                  <a:pt x="12150" y="705"/>
                </a:lnTo>
                <a:lnTo>
                  <a:pt x="11291" y="705"/>
                </a:lnTo>
                <a:lnTo>
                  <a:pt x="11291" y="0"/>
                </a:lnTo>
                <a:lnTo>
                  <a:pt x="10800" y="0"/>
                </a:lnTo>
                <a:lnTo>
                  <a:pt x="10297" y="0"/>
                </a:lnTo>
                <a:lnTo>
                  <a:pt x="10297" y="705"/>
                </a:lnTo>
                <a:lnTo>
                  <a:pt x="9440" y="705"/>
                </a:lnTo>
                <a:lnTo>
                  <a:pt x="9440" y="0"/>
                </a:lnTo>
                <a:lnTo>
                  <a:pt x="8483" y="0"/>
                </a:lnTo>
                <a:lnTo>
                  <a:pt x="8483" y="705"/>
                </a:lnTo>
                <a:lnTo>
                  <a:pt x="7624" y="705"/>
                </a:lnTo>
                <a:lnTo>
                  <a:pt x="7624" y="0"/>
                </a:lnTo>
                <a:lnTo>
                  <a:pt x="6669" y="0"/>
                </a:lnTo>
                <a:close/>
                <a:moveTo>
                  <a:pt x="10800" y="8418"/>
                </a:moveTo>
                <a:cubicBezTo>
                  <a:pt x="11308" y="8418"/>
                  <a:pt x="11745" y="8949"/>
                  <a:pt x="11745" y="9606"/>
                </a:cubicBezTo>
                <a:lnTo>
                  <a:pt x="11745" y="11695"/>
                </a:lnTo>
                <a:lnTo>
                  <a:pt x="11740" y="11695"/>
                </a:lnTo>
                <a:lnTo>
                  <a:pt x="10800" y="11695"/>
                </a:lnTo>
                <a:lnTo>
                  <a:pt x="9855" y="11695"/>
                </a:lnTo>
                <a:lnTo>
                  <a:pt x="9855" y="9606"/>
                </a:lnTo>
                <a:cubicBezTo>
                  <a:pt x="9855" y="8949"/>
                  <a:pt x="10292" y="8418"/>
                  <a:pt x="10800" y="8418"/>
                </a:cubicBezTo>
                <a:close/>
                <a:moveTo>
                  <a:pt x="3088" y="9885"/>
                </a:moveTo>
                <a:cubicBezTo>
                  <a:pt x="3369" y="9885"/>
                  <a:pt x="3596" y="10179"/>
                  <a:pt x="3596" y="10542"/>
                </a:cubicBezTo>
                <a:lnTo>
                  <a:pt x="3596" y="11695"/>
                </a:lnTo>
                <a:lnTo>
                  <a:pt x="3591" y="11695"/>
                </a:lnTo>
                <a:lnTo>
                  <a:pt x="2582" y="11695"/>
                </a:lnTo>
                <a:lnTo>
                  <a:pt x="2582" y="10542"/>
                </a:lnTo>
                <a:cubicBezTo>
                  <a:pt x="2582" y="10179"/>
                  <a:pt x="2807" y="9885"/>
                  <a:pt x="3088" y="9885"/>
                </a:cubicBezTo>
                <a:close/>
                <a:moveTo>
                  <a:pt x="18517" y="9885"/>
                </a:moveTo>
                <a:cubicBezTo>
                  <a:pt x="18798" y="9885"/>
                  <a:pt x="19025" y="10179"/>
                  <a:pt x="19025" y="10542"/>
                </a:cubicBezTo>
                <a:lnTo>
                  <a:pt x="19025" y="11695"/>
                </a:lnTo>
                <a:lnTo>
                  <a:pt x="19018" y="11695"/>
                </a:lnTo>
                <a:lnTo>
                  <a:pt x="18009" y="11695"/>
                </a:lnTo>
                <a:lnTo>
                  <a:pt x="18009" y="10542"/>
                </a:lnTo>
                <a:cubicBezTo>
                  <a:pt x="18009" y="10179"/>
                  <a:pt x="18236" y="9885"/>
                  <a:pt x="18517" y="9885"/>
                </a:cubicBezTo>
                <a:close/>
                <a:moveTo>
                  <a:pt x="3088" y="16535"/>
                </a:moveTo>
                <a:cubicBezTo>
                  <a:pt x="3369" y="16535"/>
                  <a:pt x="3596" y="16829"/>
                  <a:pt x="3596" y="17192"/>
                </a:cubicBezTo>
                <a:lnTo>
                  <a:pt x="3596" y="18345"/>
                </a:lnTo>
                <a:lnTo>
                  <a:pt x="3591" y="18345"/>
                </a:lnTo>
                <a:lnTo>
                  <a:pt x="2582" y="18345"/>
                </a:lnTo>
                <a:lnTo>
                  <a:pt x="2582" y="17192"/>
                </a:lnTo>
                <a:cubicBezTo>
                  <a:pt x="2582" y="16829"/>
                  <a:pt x="2807" y="16535"/>
                  <a:pt x="3088" y="16535"/>
                </a:cubicBezTo>
                <a:close/>
                <a:moveTo>
                  <a:pt x="6318" y="16535"/>
                </a:moveTo>
                <a:cubicBezTo>
                  <a:pt x="6599" y="16535"/>
                  <a:pt x="6826" y="16829"/>
                  <a:pt x="6826" y="17192"/>
                </a:cubicBezTo>
                <a:lnTo>
                  <a:pt x="6826" y="18345"/>
                </a:lnTo>
                <a:lnTo>
                  <a:pt x="6821" y="18345"/>
                </a:lnTo>
                <a:lnTo>
                  <a:pt x="5810" y="18345"/>
                </a:lnTo>
                <a:lnTo>
                  <a:pt x="5810" y="17192"/>
                </a:lnTo>
                <a:cubicBezTo>
                  <a:pt x="5810" y="16829"/>
                  <a:pt x="6037" y="16535"/>
                  <a:pt x="6318" y="16535"/>
                </a:cubicBezTo>
                <a:close/>
                <a:moveTo>
                  <a:pt x="15287" y="16535"/>
                </a:moveTo>
                <a:cubicBezTo>
                  <a:pt x="15568" y="16535"/>
                  <a:pt x="15795" y="16829"/>
                  <a:pt x="15795" y="17192"/>
                </a:cubicBezTo>
                <a:lnTo>
                  <a:pt x="15795" y="18345"/>
                </a:lnTo>
                <a:lnTo>
                  <a:pt x="15790" y="18345"/>
                </a:lnTo>
                <a:lnTo>
                  <a:pt x="14779" y="18345"/>
                </a:lnTo>
                <a:lnTo>
                  <a:pt x="14779" y="17192"/>
                </a:lnTo>
                <a:cubicBezTo>
                  <a:pt x="14779" y="16829"/>
                  <a:pt x="15006" y="16535"/>
                  <a:pt x="15287" y="16535"/>
                </a:cubicBezTo>
                <a:close/>
                <a:moveTo>
                  <a:pt x="18517" y="16535"/>
                </a:moveTo>
                <a:cubicBezTo>
                  <a:pt x="18798" y="16535"/>
                  <a:pt x="19025" y="16829"/>
                  <a:pt x="19025" y="17192"/>
                </a:cubicBezTo>
                <a:lnTo>
                  <a:pt x="19025" y="18345"/>
                </a:lnTo>
                <a:lnTo>
                  <a:pt x="19018" y="18345"/>
                </a:lnTo>
                <a:lnTo>
                  <a:pt x="18009" y="18345"/>
                </a:lnTo>
                <a:lnTo>
                  <a:pt x="18009" y="17192"/>
                </a:lnTo>
                <a:cubicBezTo>
                  <a:pt x="18009" y="16829"/>
                  <a:pt x="18236" y="16535"/>
                  <a:pt x="18517" y="165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ubtitle 2"/>
          <p:cNvSpPr txBox="1">
            <a:spLocks noGrp="1"/>
          </p:cNvSpPr>
          <p:nvPr>
            <p:ph type="title" idx="4294967295"/>
          </p:nvPr>
        </p:nvSpPr>
        <p:spPr>
          <a:xfrm>
            <a:off x="1569719" y="464381"/>
            <a:ext cx="9052561" cy="70104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Try this</a:t>
            </a:r>
          </a:p>
        </p:txBody>
      </p:sp>
      <p:sp>
        <p:nvSpPr>
          <p:cNvPr id="1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567311" y="1555328"/>
            <a:ext cx="9057378" cy="2513690"/>
          </a:xfrm>
          <a:prstGeom prst="rect">
            <a:avLst/>
          </a:prstGeom>
        </p:spPr>
        <p:txBody>
          <a:bodyPr/>
          <a:lstStyle/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Collect different samples from around the school or local environment.</a:t>
            </a:r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Observe each sample using a magnifying glass or microscope.</a:t>
            </a:r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Represent your findings.</a:t>
            </a:r>
          </a:p>
        </p:txBody>
      </p:sp>
      <p:grpSp>
        <p:nvGrpSpPr>
          <p:cNvPr id="147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59454" y="4458923"/>
            <a:ext cx="1270001" cy="1270001"/>
            <a:chOff x="0" y="0"/>
            <a:chExt cx="1270000" cy="1270000"/>
          </a:xfrm>
        </p:grpSpPr>
        <p:sp>
          <p:nvSpPr>
            <p:cNvPr id="145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E968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2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" name="?"/>
            <p:cNvSpPr txBox="1"/>
            <p:nvPr/>
          </p:nvSpPr>
          <p:spPr>
            <a:xfrm>
              <a:off x="400497" y="134176"/>
              <a:ext cx="469006" cy="8955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6200"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?</a:t>
              </a:r>
            </a:p>
          </p:txBody>
        </p:sp>
      </p:grpSp>
      <p:sp>
        <p:nvSpPr>
          <p:cNvPr id="148" name="Content Placeholder 2"/>
          <p:cNvSpPr txBox="1"/>
          <p:nvPr/>
        </p:nvSpPr>
        <p:spPr>
          <a:xfrm>
            <a:off x="2898789" y="4621579"/>
            <a:ext cx="7290230" cy="944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36378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Where do you think each sample originated? Why?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>
            <a:spLocks noGrp="1"/>
          </p:cNvSpPr>
          <p:nvPr>
            <p:ph type="title" idx="4294967295"/>
          </p:nvPr>
        </p:nvSpPr>
        <p:spPr>
          <a:xfrm>
            <a:off x="2139368" y="1380563"/>
            <a:ext cx="5783422" cy="1985964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Sandcastle ratios</a:t>
            </a:r>
          </a:p>
        </p:txBody>
      </p:sp>
      <p:sp>
        <p:nvSpPr>
          <p:cNvPr id="150" name="Title 1"/>
          <p:cNvSpPr txBox="1"/>
          <p:nvPr/>
        </p:nvSpPr>
        <p:spPr>
          <a:xfrm>
            <a:off x="2127531" y="3462266"/>
            <a:ext cx="3405893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normAutofit/>
          </a:bodyPr>
          <a:lstStyle/>
          <a:p>
            <a: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Learning </a:t>
            </a:r>
          </a:p>
          <a:p>
            <a: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dirty="0"/>
              <a:t>c</a:t>
            </a:r>
            <a:r>
              <a:rPr dirty="0" err="1"/>
              <a:t>onstruction</a:t>
            </a:r>
            <a:r>
              <a:rPr dirty="0"/>
              <a:t> </a:t>
            </a:r>
          </a:p>
        </p:txBody>
      </p:sp>
      <p:sp>
        <p:nvSpPr>
          <p:cNvPr id="152" name="Cast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9024" y="3117454"/>
            <a:ext cx="2975612" cy="2300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69" y="0"/>
                </a:moveTo>
                <a:cubicBezTo>
                  <a:pt x="6669" y="1809"/>
                  <a:pt x="6669" y="182"/>
                  <a:pt x="6669" y="1950"/>
                </a:cubicBezTo>
                <a:lnTo>
                  <a:pt x="7651" y="3738"/>
                </a:lnTo>
                <a:lnTo>
                  <a:pt x="7651" y="11695"/>
                </a:lnTo>
                <a:lnTo>
                  <a:pt x="6826" y="11695"/>
                </a:lnTo>
                <a:lnTo>
                  <a:pt x="6826" y="10933"/>
                </a:lnTo>
                <a:lnTo>
                  <a:pt x="5869" y="10933"/>
                </a:lnTo>
                <a:lnTo>
                  <a:pt x="5869" y="11695"/>
                </a:lnTo>
                <a:lnTo>
                  <a:pt x="5049" y="11695"/>
                </a:lnTo>
                <a:lnTo>
                  <a:pt x="5049" y="9892"/>
                </a:lnTo>
                <a:lnTo>
                  <a:pt x="6161" y="7872"/>
                </a:lnTo>
                <a:cubicBezTo>
                  <a:pt x="6161" y="7223"/>
                  <a:pt x="6161" y="6575"/>
                  <a:pt x="6161" y="5925"/>
                </a:cubicBezTo>
                <a:lnTo>
                  <a:pt x="5206" y="5925"/>
                </a:lnTo>
                <a:lnTo>
                  <a:pt x="5206" y="6630"/>
                </a:lnTo>
                <a:lnTo>
                  <a:pt x="4428" y="6630"/>
                </a:lnTo>
                <a:lnTo>
                  <a:pt x="4428" y="5925"/>
                </a:lnTo>
                <a:lnTo>
                  <a:pt x="3473" y="5925"/>
                </a:lnTo>
                <a:lnTo>
                  <a:pt x="3473" y="6630"/>
                </a:lnTo>
                <a:lnTo>
                  <a:pt x="2690" y="6630"/>
                </a:lnTo>
                <a:lnTo>
                  <a:pt x="2690" y="5925"/>
                </a:lnTo>
                <a:lnTo>
                  <a:pt x="1733" y="5925"/>
                </a:lnTo>
                <a:lnTo>
                  <a:pt x="1733" y="6630"/>
                </a:lnTo>
                <a:lnTo>
                  <a:pt x="950" y="6630"/>
                </a:lnTo>
                <a:lnTo>
                  <a:pt x="950" y="5925"/>
                </a:lnTo>
                <a:lnTo>
                  <a:pt x="0" y="5925"/>
                </a:lnTo>
                <a:cubicBezTo>
                  <a:pt x="0" y="7734"/>
                  <a:pt x="0" y="6105"/>
                  <a:pt x="0" y="7872"/>
                </a:cubicBezTo>
                <a:lnTo>
                  <a:pt x="1112" y="9892"/>
                </a:lnTo>
                <a:lnTo>
                  <a:pt x="1112" y="21600"/>
                </a:lnTo>
                <a:cubicBezTo>
                  <a:pt x="3029" y="21600"/>
                  <a:pt x="6955" y="21600"/>
                  <a:pt x="8883" y="21600"/>
                </a:cubicBezTo>
                <a:lnTo>
                  <a:pt x="8883" y="17249"/>
                </a:lnTo>
                <a:cubicBezTo>
                  <a:pt x="8883" y="15880"/>
                  <a:pt x="9742" y="14769"/>
                  <a:pt x="10800" y="14769"/>
                </a:cubicBezTo>
                <a:cubicBezTo>
                  <a:pt x="11858" y="14769"/>
                  <a:pt x="12717" y="15880"/>
                  <a:pt x="12717" y="17249"/>
                </a:cubicBezTo>
                <a:lnTo>
                  <a:pt x="12717" y="21600"/>
                </a:lnTo>
                <a:cubicBezTo>
                  <a:pt x="14645" y="21600"/>
                  <a:pt x="18571" y="21600"/>
                  <a:pt x="20488" y="21600"/>
                </a:cubicBezTo>
                <a:lnTo>
                  <a:pt x="20488" y="9892"/>
                </a:lnTo>
                <a:lnTo>
                  <a:pt x="21600" y="7872"/>
                </a:lnTo>
                <a:cubicBezTo>
                  <a:pt x="21600" y="6105"/>
                  <a:pt x="21600" y="7734"/>
                  <a:pt x="21600" y="5925"/>
                </a:cubicBezTo>
                <a:lnTo>
                  <a:pt x="20645" y="5925"/>
                </a:lnTo>
                <a:lnTo>
                  <a:pt x="20645" y="6630"/>
                </a:lnTo>
                <a:lnTo>
                  <a:pt x="19862" y="6630"/>
                </a:lnTo>
                <a:lnTo>
                  <a:pt x="19862" y="5925"/>
                </a:lnTo>
                <a:lnTo>
                  <a:pt x="18905" y="5925"/>
                </a:lnTo>
                <a:lnTo>
                  <a:pt x="18905" y="6630"/>
                </a:lnTo>
                <a:lnTo>
                  <a:pt x="18122" y="6630"/>
                </a:lnTo>
                <a:lnTo>
                  <a:pt x="18122" y="5925"/>
                </a:lnTo>
                <a:lnTo>
                  <a:pt x="17167" y="5925"/>
                </a:lnTo>
                <a:lnTo>
                  <a:pt x="17167" y="6630"/>
                </a:lnTo>
                <a:lnTo>
                  <a:pt x="16384" y="6630"/>
                </a:lnTo>
                <a:lnTo>
                  <a:pt x="16384" y="5925"/>
                </a:lnTo>
                <a:lnTo>
                  <a:pt x="15427" y="5925"/>
                </a:lnTo>
                <a:cubicBezTo>
                  <a:pt x="15427" y="6575"/>
                  <a:pt x="15427" y="7223"/>
                  <a:pt x="15427" y="7872"/>
                </a:cubicBezTo>
                <a:lnTo>
                  <a:pt x="16541" y="9892"/>
                </a:lnTo>
                <a:lnTo>
                  <a:pt x="16541" y="11695"/>
                </a:lnTo>
                <a:lnTo>
                  <a:pt x="15719" y="11695"/>
                </a:lnTo>
                <a:lnTo>
                  <a:pt x="15719" y="10933"/>
                </a:lnTo>
                <a:lnTo>
                  <a:pt x="14764" y="10933"/>
                </a:lnTo>
                <a:lnTo>
                  <a:pt x="14764" y="11695"/>
                </a:lnTo>
                <a:lnTo>
                  <a:pt x="13937" y="11695"/>
                </a:lnTo>
                <a:lnTo>
                  <a:pt x="13937" y="3738"/>
                </a:lnTo>
                <a:lnTo>
                  <a:pt x="14921" y="1950"/>
                </a:lnTo>
                <a:cubicBezTo>
                  <a:pt x="14921" y="182"/>
                  <a:pt x="14921" y="1809"/>
                  <a:pt x="14921" y="0"/>
                </a:cubicBezTo>
                <a:lnTo>
                  <a:pt x="13964" y="0"/>
                </a:lnTo>
                <a:lnTo>
                  <a:pt x="13964" y="705"/>
                </a:lnTo>
                <a:lnTo>
                  <a:pt x="13105" y="705"/>
                </a:lnTo>
                <a:lnTo>
                  <a:pt x="13105" y="0"/>
                </a:lnTo>
                <a:lnTo>
                  <a:pt x="12150" y="0"/>
                </a:lnTo>
                <a:lnTo>
                  <a:pt x="12150" y="705"/>
                </a:lnTo>
                <a:lnTo>
                  <a:pt x="11291" y="705"/>
                </a:lnTo>
                <a:lnTo>
                  <a:pt x="11291" y="0"/>
                </a:lnTo>
                <a:lnTo>
                  <a:pt x="10800" y="0"/>
                </a:lnTo>
                <a:lnTo>
                  <a:pt x="10297" y="0"/>
                </a:lnTo>
                <a:lnTo>
                  <a:pt x="10297" y="705"/>
                </a:lnTo>
                <a:lnTo>
                  <a:pt x="9440" y="705"/>
                </a:lnTo>
                <a:lnTo>
                  <a:pt x="9440" y="0"/>
                </a:lnTo>
                <a:lnTo>
                  <a:pt x="8483" y="0"/>
                </a:lnTo>
                <a:lnTo>
                  <a:pt x="8483" y="705"/>
                </a:lnTo>
                <a:lnTo>
                  <a:pt x="7624" y="705"/>
                </a:lnTo>
                <a:lnTo>
                  <a:pt x="7624" y="0"/>
                </a:lnTo>
                <a:lnTo>
                  <a:pt x="6669" y="0"/>
                </a:lnTo>
                <a:close/>
                <a:moveTo>
                  <a:pt x="10800" y="8418"/>
                </a:moveTo>
                <a:cubicBezTo>
                  <a:pt x="11308" y="8418"/>
                  <a:pt x="11745" y="8949"/>
                  <a:pt x="11745" y="9606"/>
                </a:cubicBezTo>
                <a:lnTo>
                  <a:pt x="11745" y="11695"/>
                </a:lnTo>
                <a:lnTo>
                  <a:pt x="11740" y="11695"/>
                </a:lnTo>
                <a:lnTo>
                  <a:pt x="10800" y="11695"/>
                </a:lnTo>
                <a:lnTo>
                  <a:pt x="9855" y="11695"/>
                </a:lnTo>
                <a:lnTo>
                  <a:pt x="9855" y="9606"/>
                </a:lnTo>
                <a:cubicBezTo>
                  <a:pt x="9855" y="8949"/>
                  <a:pt x="10292" y="8418"/>
                  <a:pt x="10800" y="8418"/>
                </a:cubicBezTo>
                <a:close/>
                <a:moveTo>
                  <a:pt x="3088" y="9885"/>
                </a:moveTo>
                <a:cubicBezTo>
                  <a:pt x="3369" y="9885"/>
                  <a:pt x="3596" y="10179"/>
                  <a:pt x="3596" y="10542"/>
                </a:cubicBezTo>
                <a:lnTo>
                  <a:pt x="3596" y="11695"/>
                </a:lnTo>
                <a:lnTo>
                  <a:pt x="3591" y="11695"/>
                </a:lnTo>
                <a:lnTo>
                  <a:pt x="2582" y="11695"/>
                </a:lnTo>
                <a:lnTo>
                  <a:pt x="2582" y="10542"/>
                </a:lnTo>
                <a:cubicBezTo>
                  <a:pt x="2582" y="10179"/>
                  <a:pt x="2807" y="9885"/>
                  <a:pt x="3088" y="9885"/>
                </a:cubicBezTo>
                <a:close/>
                <a:moveTo>
                  <a:pt x="18517" y="9885"/>
                </a:moveTo>
                <a:cubicBezTo>
                  <a:pt x="18798" y="9885"/>
                  <a:pt x="19025" y="10179"/>
                  <a:pt x="19025" y="10542"/>
                </a:cubicBezTo>
                <a:lnTo>
                  <a:pt x="19025" y="11695"/>
                </a:lnTo>
                <a:lnTo>
                  <a:pt x="19018" y="11695"/>
                </a:lnTo>
                <a:lnTo>
                  <a:pt x="18009" y="11695"/>
                </a:lnTo>
                <a:lnTo>
                  <a:pt x="18009" y="10542"/>
                </a:lnTo>
                <a:cubicBezTo>
                  <a:pt x="18009" y="10179"/>
                  <a:pt x="18236" y="9885"/>
                  <a:pt x="18517" y="9885"/>
                </a:cubicBezTo>
                <a:close/>
                <a:moveTo>
                  <a:pt x="3088" y="16535"/>
                </a:moveTo>
                <a:cubicBezTo>
                  <a:pt x="3369" y="16535"/>
                  <a:pt x="3596" y="16829"/>
                  <a:pt x="3596" y="17192"/>
                </a:cubicBezTo>
                <a:lnTo>
                  <a:pt x="3596" y="18345"/>
                </a:lnTo>
                <a:lnTo>
                  <a:pt x="3591" y="18345"/>
                </a:lnTo>
                <a:lnTo>
                  <a:pt x="2582" y="18345"/>
                </a:lnTo>
                <a:lnTo>
                  <a:pt x="2582" y="17192"/>
                </a:lnTo>
                <a:cubicBezTo>
                  <a:pt x="2582" y="16829"/>
                  <a:pt x="2807" y="16535"/>
                  <a:pt x="3088" y="16535"/>
                </a:cubicBezTo>
                <a:close/>
                <a:moveTo>
                  <a:pt x="6318" y="16535"/>
                </a:moveTo>
                <a:cubicBezTo>
                  <a:pt x="6599" y="16535"/>
                  <a:pt x="6826" y="16829"/>
                  <a:pt x="6826" y="17192"/>
                </a:cubicBezTo>
                <a:lnTo>
                  <a:pt x="6826" y="18345"/>
                </a:lnTo>
                <a:lnTo>
                  <a:pt x="6821" y="18345"/>
                </a:lnTo>
                <a:lnTo>
                  <a:pt x="5810" y="18345"/>
                </a:lnTo>
                <a:lnTo>
                  <a:pt x="5810" y="17192"/>
                </a:lnTo>
                <a:cubicBezTo>
                  <a:pt x="5810" y="16829"/>
                  <a:pt x="6037" y="16535"/>
                  <a:pt x="6318" y="16535"/>
                </a:cubicBezTo>
                <a:close/>
                <a:moveTo>
                  <a:pt x="15287" y="16535"/>
                </a:moveTo>
                <a:cubicBezTo>
                  <a:pt x="15568" y="16535"/>
                  <a:pt x="15795" y="16829"/>
                  <a:pt x="15795" y="17192"/>
                </a:cubicBezTo>
                <a:lnTo>
                  <a:pt x="15795" y="18345"/>
                </a:lnTo>
                <a:lnTo>
                  <a:pt x="15790" y="18345"/>
                </a:lnTo>
                <a:lnTo>
                  <a:pt x="14779" y="18345"/>
                </a:lnTo>
                <a:lnTo>
                  <a:pt x="14779" y="17192"/>
                </a:lnTo>
                <a:cubicBezTo>
                  <a:pt x="14779" y="16829"/>
                  <a:pt x="15006" y="16535"/>
                  <a:pt x="15287" y="16535"/>
                </a:cubicBezTo>
                <a:close/>
                <a:moveTo>
                  <a:pt x="18517" y="16535"/>
                </a:moveTo>
                <a:cubicBezTo>
                  <a:pt x="18798" y="16535"/>
                  <a:pt x="19025" y="16829"/>
                  <a:pt x="19025" y="17192"/>
                </a:cubicBezTo>
                <a:lnTo>
                  <a:pt x="19025" y="18345"/>
                </a:lnTo>
                <a:lnTo>
                  <a:pt x="19018" y="18345"/>
                </a:lnTo>
                <a:lnTo>
                  <a:pt x="18009" y="18345"/>
                </a:lnTo>
                <a:lnTo>
                  <a:pt x="18009" y="17192"/>
                </a:lnTo>
                <a:cubicBezTo>
                  <a:pt x="18009" y="16829"/>
                  <a:pt x="18236" y="16535"/>
                  <a:pt x="18517" y="165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596</Words>
  <Application>Microsoft Office PowerPoint</Application>
  <PresentationFormat>Widescreen</PresentationFormat>
  <Paragraphs>80</Paragraphs>
  <Slides>16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1_Office Theme</vt:lpstr>
      <vt:lpstr>Sandcastle ratios</vt:lpstr>
      <vt:lpstr>Sandcastle ratios</vt:lpstr>
      <vt:lpstr>The world’s tallest sandcastle</vt:lpstr>
      <vt:lpstr>Different types of sand </vt:lpstr>
      <vt:lpstr>View sand under the microscope</vt:lpstr>
      <vt:lpstr>Mariny Chheang</vt:lpstr>
      <vt:lpstr>Sandcastle ratios</vt:lpstr>
      <vt:lpstr>Try this</vt:lpstr>
      <vt:lpstr>Sandcastle ratios</vt:lpstr>
      <vt:lpstr>Which sand will be strongest? </vt:lpstr>
      <vt:lpstr>How can you test the best ratio of sand to water?  </vt:lpstr>
      <vt:lpstr>Working with ratios – how tall can you go? </vt:lpstr>
      <vt:lpstr>Building techniques</vt:lpstr>
      <vt:lpstr>Apply your arenological skills! </vt:lpstr>
      <vt:lpstr>Sandcastle ratios</vt:lpstr>
      <vt:lpstr>Project Rubric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Sandcastle ratios</dc:title>
  <dc:creator>Jill Wilson</dc:creator>
  <cp:lastModifiedBy>Flora Smith</cp:lastModifiedBy>
  <cp:revision>5</cp:revision>
  <dcterms:modified xsi:type="dcterms:W3CDTF">2024-03-05T04:30:10Z</dcterms:modified>
</cp:coreProperties>
</file>