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son, Trish" initials="WT" lastIdx="1" clrIdx="0">
    <p:extLst>
      <p:ext uri="{19B8F6BF-5375-455C-9EA6-DF929625EA0E}">
        <p15:presenceInfo xmlns:p15="http://schemas.microsoft.com/office/powerpoint/2012/main" userId="S-1-5-21-1165393157-1467447052-924725345-74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00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honey-bees-beehive-honey-bees-326337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dil.gov.au/pollinators/pest/main/138841/17545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ustralian_Blue_Banded_Bee-Best_viewed_large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co.m.wikipedia.org/wiki/File:Tetragonula_carbonaria_(14521993792)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sgsbiml/31416596982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ussiegall_-_Not_you_again_(by)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skabiologist.asu.edu/honey-bee-anatomy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ee-hotel-breeding-help-drill-holes-insect-271351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maxpixel.net/Insects-Hotel-Nature-Bees-525415" TargetMode="External"/><Relationship Id="rId5" Type="http://schemas.openxmlformats.org/officeDocument/2006/relationships/hyperlink" Target="https://pxhere.com/en/photo/1344654" TargetMode="External"/><Relationship Id="rId4" Type="http://schemas.openxmlformats.org/officeDocument/2006/relationships/hyperlink" Target="https://pxhere.com/en/photo/1013774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credit: Mel Isaacs (copyright free)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Image: </a:t>
            </a:r>
            <a:r>
              <a:rPr u="sng">
                <a:hlinkClick r:id="rId3"/>
              </a:rPr>
              <a:t>https://pixabay.com/photos/honey-bees-beehive-honey-bees-326337/</a:t>
            </a:r>
          </a:p>
          <a:p>
            <a:r>
              <a:t>Free for commercial use; no attribution required.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Image: </a:t>
            </a:r>
            <a:r>
              <a:rPr u="sng">
                <a:hlinkClick r:id="rId3"/>
              </a:rPr>
              <a:t>http://www.padil.gov.au/pollinators/pest/main/138841/17545#</a:t>
            </a:r>
          </a:p>
          <a:p>
            <a:r>
              <a:t>Author: Walker, K. </a:t>
            </a:r>
          </a:p>
          <a:p>
            <a:endParaRPr/>
          </a:p>
          <a:p>
            <a:r>
              <a:t>Free for use under the Creative Commons Attribution 3.0 Australia License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Image: </a:t>
            </a:r>
            <a:r>
              <a:rPr u="sng">
                <a:hlinkClick r:id="rId3"/>
              </a:rPr>
              <a:t>https://commons.wikimedia.org/wiki/File:Australian_Blue_Banded_Bee-Best_viewed_large.jpg</a:t>
            </a:r>
          </a:p>
          <a:p>
            <a:endParaRPr u="sng">
              <a:hlinkClick r:id="rId3"/>
            </a:endParaRPr>
          </a:p>
          <a:p>
            <a:r>
              <a:t>Author: Louise Docker</a:t>
            </a:r>
          </a:p>
          <a:p>
            <a:endParaRPr/>
          </a:p>
          <a:p>
            <a:r>
              <a:t>Creative Commons Generic License - reuse with attribution and link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Image: </a:t>
            </a:r>
            <a:r>
              <a:rPr u="sng" dirty="0">
                <a:hlinkClick r:id="rId3"/>
              </a:rPr>
              <a:t>https://sco.m.wikipedia.org/wiki/File:Tetragonula_carbonaria_(14521993792).jpg</a:t>
            </a:r>
          </a:p>
          <a:p>
            <a:r>
              <a:rPr dirty="0"/>
              <a:t>Author: Graham Wise </a:t>
            </a:r>
          </a:p>
          <a:p>
            <a:endParaRPr dirty="0"/>
          </a:p>
          <a:p>
            <a:endParaRPr dirty="0"/>
          </a:p>
          <a:p>
            <a:r>
              <a:rPr dirty="0"/>
              <a:t>Creative Commons Generic License - reuse with attribution and link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Image: </a:t>
            </a:r>
            <a:r>
              <a:rPr u="sng">
                <a:hlinkClick r:id="rId3"/>
              </a:rPr>
              <a:t>https://www.flickr.com/photos/usgsbiml/31416596982</a:t>
            </a:r>
          </a:p>
          <a:p>
            <a:endParaRPr u="sng">
              <a:hlinkClick r:id="rId3"/>
            </a:endParaRPr>
          </a:p>
          <a:p>
            <a:r>
              <a:t>Author: Sam Droege</a:t>
            </a:r>
          </a:p>
          <a:p>
            <a:endParaRPr/>
          </a:p>
          <a:p>
            <a:r>
              <a:t>Public domain.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Image: </a:t>
            </a:r>
            <a:r>
              <a:rPr u="sng">
                <a:hlinkClick r:id="rId3"/>
              </a:rPr>
              <a:t>https://commons.wikimedia.org/wiki/File:Aussiegall_-_Not_you_again_(by).jpg</a:t>
            </a:r>
          </a:p>
          <a:p>
            <a:r>
              <a:t>Author: Louise Docker</a:t>
            </a:r>
          </a:p>
          <a:p>
            <a:endParaRPr/>
          </a:p>
          <a:p>
            <a:r>
              <a:t>Creative  Commons Generic license - share with attribution.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Bee anatomy - from </a:t>
            </a:r>
            <a:r>
              <a:rPr u="sng">
                <a:hlinkClick r:id="rId3"/>
              </a:rPr>
              <a:t>https://askabiologist.asu.edu/honey-bee-anatomy</a:t>
            </a:r>
          </a:p>
          <a:p>
            <a:endParaRPr u="sng">
              <a:hlinkClick r:id="rId3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r>
              <a:rPr dirty="0"/>
              <a:t>Images from left to right, top to bottom: </a:t>
            </a:r>
          </a:p>
          <a:p>
            <a:pPr>
              <a:defRPr sz="1100"/>
            </a:pPr>
            <a:r>
              <a:rPr dirty="0"/>
              <a:t>Image 1: </a:t>
            </a:r>
            <a:r>
              <a:rPr u="sng" dirty="0">
                <a:hlinkClick r:id="rId3"/>
              </a:rPr>
              <a:t>https://www.pexels.com/photo/bee-hotel-breeding-help-drill-holes-insect-271351/</a:t>
            </a:r>
          </a:p>
          <a:p>
            <a:pPr>
              <a:defRPr sz="1100"/>
            </a:pPr>
            <a:r>
              <a:rPr dirty="0"/>
              <a:t>Image 2: https://www.maxpixel.net/Shelter-Insect-Hotel-Wood-Perforated-Insect-House-2643713</a:t>
            </a:r>
          </a:p>
          <a:p>
            <a:pPr>
              <a:defRPr sz="1100"/>
            </a:pPr>
            <a:r>
              <a:rPr dirty="0"/>
              <a:t>Image 3: </a:t>
            </a:r>
            <a:r>
              <a:rPr u="sng" dirty="0">
                <a:hlinkClick r:id="rId4"/>
              </a:rPr>
              <a:t>https://pxhere.com/en/photo/1013774</a:t>
            </a:r>
          </a:p>
          <a:p>
            <a:pPr>
              <a:defRPr sz="1100"/>
            </a:pPr>
            <a:r>
              <a:rPr dirty="0"/>
              <a:t>Image 4: </a:t>
            </a:r>
            <a:r>
              <a:rPr u="sng" dirty="0">
                <a:hlinkClick r:id="rId5"/>
              </a:rPr>
              <a:t>https://pxhere.com/en/photo/1344654</a:t>
            </a:r>
          </a:p>
          <a:p>
            <a:pPr>
              <a:defRPr sz="1100"/>
            </a:pPr>
            <a:r>
              <a:rPr dirty="0"/>
              <a:t>Image 5: </a:t>
            </a:r>
            <a:r>
              <a:rPr u="sng" dirty="0">
                <a:hlinkClick r:id="rId6"/>
              </a:rPr>
              <a:t>https://www.maxpixel.net/Insects-Hotel-Nature-Bees-525415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solidFill>
          <a:srgbClr val="FAF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G_2161.jpeg" descr="IMG_2161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9403" y="-1050956"/>
            <a:ext cx="15368746" cy="1152656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Native Bee Habitat"/>
          <p:cNvSpPr txBox="1"/>
          <p:nvPr/>
        </p:nvSpPr>
        <p:spPr>
          <a:xfrm>
            <a:off x="1951474" y="2147966"/>
            <a:ext cx="910185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FAF742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</a:defRPr>
            </a:lvl1pPr>
          </a:lstStyle>
          <a:p>
            <a:r>
              <a:rPr dirty="0"/>
              <a:t>Native </a:t>
            </a:r>
            <a:r>
              <a:rPr lang="en-AU" dirty="0"/>
              <a:t>b</a:t>
            </a:r>
            <a:r>
              <a:rPr dirty="0" err="1"/>
              <a:t>ee</a:t>
            </a:r>
            <a:r>
              <a:rPr dirty="0"/>
              <a:t> </a:t>
            </a:r>
            <a:r>
              <a:rPr lang="en-AU" dirty="0"/>
              <a:t>h</a:t>
            </a:r>
            <a:r>
              <a:rPr dirty="0" err="1"/>
              <a:t>abitat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241227"/>
            <a:ext cx="12192000" cy="812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European honeybee (Apis mellifera)"/>
          <p:cNvSpPr txBox="1"/>
          <p:nvPr/>
        </p:nvSpPr>
        <p:spPr>
          <a:xfrm>
            <a:off x="6920476" y="8918410"/>
            <a:ext cx="618915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European honey</a:t>
            </a:r>
            <a:r>
              <a:rPr lang="en-AU" dirty="0"/>
              <a:t> </a:t>
            </a:r>
            <a:r>
              <a:rPr dirty="0"/>
              <a:t>bee (</a:t>
            </a:r>
            <a:r>
              <a:rPr i="1" dirty="0" err="1"/>
              <a:t>Apis</a:t>
            </a:r>
            <a:r>
              <a:rPr i="1" dirty="0"/>
              <a:t> </a:t>
            </a:r>
            <a:r>
              <a:rPr i="1" dirty="0" err="1"/>
              <a:t>mellifera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510" y="3092032"/>
            <a:ext cx="7630329" cy="5722746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Quasihesma bee"/>
          <p:cNvSpPr txBox="1"/>
          <p:nvPr/>
        </p:nvSpPr>
        <p:spPr>
          <a:xfrm>
            <a:off x="7308870" y="8825596"/>
            <a:ext cx="618915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 err="1"/>
              <a:t>Quasihesma</a:t>
            </a:r>
            <a:r>
              <a:rPr dirty="0"/>
              <a:t> bee 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97" y="563970"/>
            <a:ext cx="5529829" cy="4147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840" y="537199"/>
            <a:ext cx="9791120" cy="7511625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Blue Banded Bee (Amegilla asserta)"/>
          <p:cNvSpPr txBox="1"/>
          <p:nvPr/>
        </p:nvSpPr>
        <p:spPr>
          <a:xfrm>
            <a:off x="5784870" y="8647796"/>
            <a:ext cx="618915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Blue </a:t>
            </a:r>
            <a:r>
              <a:rPr lang="en-AU" dirty="0"/>
              <a:t>b</a:t>
            </a:r>
            <a:r>
              <a:rPr dirty="0" err="1"/>
              <a:t>anded</a:t>
            </a:r>
            <a:r>
              <a:rPr dirty="0"/>
              <a:t> </a:t>
            </a:r>
            <a:r>
              <a:rPr lang="en-AU" dirty="0"/>
              <a:t>b</a:t>
            </a:r>
            <a:r>
              <a:rPr dirty="0" err="1"/>
              <a:t>ee</a:t>
            </a:r>
            <a:r>
              <a:rPr dirty="0"/>
              <a:t> (</a:t>
            </a:r>
            <a:r>
              <a:rPr i="1" dirty="0" err="1"/>
              <a:t>Amegilla</a:t>
            </a:r>
            <a:r>
              <a:rPr i="1" dirty="0"/>
              <a:t> </a:t>
            </a:r>
            <a:r>
              <a:rPr i="1" dirty="0" err="1"/>
              <a:t>asserta</a:t>
            </a:r>
            <a:r>
              <a:rPr dirty="0"/>
              <a:t>)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" y="692150"/>
            <a:ext cx="10071100" cy="76073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ugar Bag Bee (Tetragonula carbonaria)"/>
          <p:cNvSpPr txBox="1"/>
          <p:nvPr/>
        </p:nvSpPr>
        <p:spPr>
          <a:xfrm>
            <a:off x="5062195" y="8743202"/>
            <a:ext cx="689829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Sugar</a:t>
            </a:r>
            <a:r>
              <a:rPr lang="en-AU" dirty="0"/>
              <a:t>b</a:t>
            </a:r>
            <a:r>
              <a:rPr dirty="0"/>
              <a:t>ag </a:t>
            </a:r>
            <a:r>
              <a:rPr lang="en-AU" dirty="0"/>
              <a:t>b</a:t>
            </a:r>
            <a:r>
              <a:rPr dirty="0" err="1"/>
              <a:t>ee</a:t>
            </a:r>
            <a:r>
              <a:rPr dirty="0"/>
              <a:t> (</a:t>
            </a:r>
            <a:r>
              <a:rPr i="1" dirty="0" err="1"/>
              <a:t>Tetragonula</a:t>
            </a:r>
            <a:r>
              <a:rPr i="1" dirty="0"/>
              <a:t> </a:t>
            </a:r>
            <a:r>
              <a:rPr i="1" dirty="0" err="1"/>
              <a:t>carbonaria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reat Carpenter Bee (Xylocopa species)"/>
          <p:cNvSpPr txBox="1"/>
          <p:nvPr/>
        </p:nvSpPr>
        <p:spPr>
          <a:xfrm>
            <a:off x="5570195" y="8720635"/>
            <a:ext cx="689829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Great </a:t>
            </a:r>
            <a:r>
              <a:rPr lang="en-AU" dirty="0"/>
              <a:t>c</a:t>
            </a:r>
            <a:r>
              <a:rPr dirty="0" err="1"/>
              <a:t>arpenter</a:t>
            </a:r>
            <a:r>
              <a:rPr dirty="0"/>
              <a:t> </a:t>
            </a:r>
            <a:r>
              <a:rPr lang="en-AU" dirty="0"/>
              <a:t>b</a:t>
            </a:r>
            <a:r>
              <a:rPr dirty="0" err="1"/>
              <a:t>ee</a:t>
            </a:r>
            <a:r>
              <a:rPr dirty="0"/>
              <a:t> (</a:t>
            </a:r>
            <a:r>
              <a:rPr i="1" dirty="0" err="1"/>
              <a:t>Xylocopa</a:t>
            </a:r>
            <a:r>
              <a:rPr i="1" dirty="0"/>
              <a:t> </a:t>
            </a:r>
            <a:r>
              <a:rPr dirty="0"/>
              <a:t>species)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40" y="777182"/>
            <a:ext cx="11059520" cy="7376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ddy Bear Bee (Amegilla species)"/>
          <p:cNvSpPr txBox="1"/>
          <p:nvPr/>
        </p:nvSpPr>
        <p:spPr>
          <a:xfrm>
            <a:off x="6195822" y="8703494"/>
            <a:ext cx="523220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/>
            <a:r>
              <a:rPr dirty="0"/>
              <a:t>Teddy </a:t>
            </a:r>
            <a:r>
              <a:rPr lang="en-AU" dirty="0"/>
              <a:t>b</a:t>
            </a:r>
            <a:r>
              <a:rPr dirty="0"/>
              <a:t>ear </a:t>
            </a:r>
            <a:r>
              <a:rPr lang="en-AU" dirty="0"/>
              <a:t>b</a:t>
            </a:r>
            <a:r>
              <a:rPr dirty="0" err="1"/>
              <a:t>ee</a:t>
            </a:r>
            <a:r>
              <a:rPr dirty="0"/>
              <a:t> (</a:t>
            </a:r>
            <a:r>
              <a:rPr i="1" dirty="0" err="1"/>
              <a:t>Amegilla</a:t>
            </a:r>
            <a:r>
              <a:rPr i="1" dirty="0"/>
              <a:t> </a:t>
            </a:r>
            <a:r>
              <a:rPr dirty="0"/>
              <a:t>species) 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847" y="838886"/>
            <a:ext cx="9749106" cy="7624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967" y="0"/>
            <a:ext cx="9452866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Bee Anatomy"/>
          <p:cNvSpPr txBox="1"/>
          <p:nvPr/>
        </p:nvSpPr>
        <p:spPr>
          <a:xfrm>
            <a:off x="1010056" y="8547589"/>
            <a:ext cx="201978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Bee </a:t>
            </a:r>
            <a:r>
              <a:rPr lang="en-AU" dirty="0"/>
              <a:t>a</a:t>
            </a:r>
            <a:r>
              <a:rPr dirty="0" err="1"/>
              <a:t>natomy</a:t>
            </a:r>
            <a:endParaRPr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3866" y="3022107"/>
            <a:ext cx="6370483" cy="4788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5411" y="3021845"/>
            <a:ext cx="6929011" cy="6944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276" y="-2415"/>
            <a:ext cx="4400727" cy="2933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319" y="-48559"/>
            <a:ext cx="4464702" cy="2975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6588" y="-109702"/>
            <a:ext cx="4557488" cy="303832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Bee Hotel design ideas"/>
          <p:cNvSpPr txBox="1"/>
          <p:nvPr/>
        </p:nvSpPr>
        <p:spPr>
          <a:xfrm>
            <a:off x="557863" y="8291380"/>
            <a:ext cx="510396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rPr dirty="0"/>
              <a:t>Bee </a:t>
            </a:r>
            <a:r>
              <a:rPr lang="en-AU" dirty="0"/>
              <a:t>h</a:t>
            </a:r>
            <a:r>
              <a:rPr dirty="0" err="1"/>
              <a:t>otel</a:t>
            </a:r>
            <a:r>
              <a:rPr dirty="0"/>
              <a:t> design ideas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353</Words>
  <Application>Microsoft Office PowerPoint</Application>
  <PresentationFormat>Custom</PresentationFormat>
  <Paragraphs>42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Wilson, Trish</dc:creator>
  <cp:lastModifiedBy>Alison Laming</cp:lastModifiedBy>
  <cp:revision>11</cp:revision>
  <dcterms:modified xsi:type="dcterms:W3CDTF">2023-05-15T05:18:47Z</dcterms:modified>
</cp:coreProperties>
</file>